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256" r:id="rId3"/>
    <p:sldId id="298" r:id="rId4"/>
    <p:sldId id="316" r:id="rId5"/>
    <p:sldId id="317" r:id="rId6"/>
    <p:sldId id="318" r:id="rId7"/>
    <p:sldId id="259" r:id="rId8"/>
    <p:sldId id="263" r:id="rId9"/>
    <p:sldId id="262" r:id="rId10"/>
    <p:sldId id="324" r:id="rId11"/>
    <p:sldId id="339" r:id="rId12"/>
    <p:sldId id="268" r:id="rId13"/>
    <p:sldId id="269" r:id="rId14"/>
    <p:sldId id="340" r:id="rId15"/>
    <p:sldId id="270" r:id="rId16"/>
    <p:sldId id="341" r:id="rId17"/>
    <p:sldId id="342" r:id="rId18"/>
    <p:sldId id="272" r:id="rId19"/>
    <p:sldId id="274" r:id="rId20"/>
    <p:sldId id="320" r:id="rId21"/>
    <p:sldId id="338" r:id="rId22"/>
    <p:sldId id="271" r:id="rId23"/>
    <p:sldId id="273" r:id="rId24"/>
    <p:sldId id="325" r:id="rId25"/>
    <p:sldId id="326" r:id="rId26"/>
    <p:sldId id="343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276" r:id="rId38"/>
    <p:sldId id="277" r:id="rId39"/>
    <p:sldId id="278" r:id="rId40"/>
    <p:sldId id="279" r:id="rId41"/>
    <p:sldId id="280" r:id="rId42"/>
    <p:sldId id="281" r:id="rId43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3300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B1D5F495-B04D-4FA8-A208-C23B14B22A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2871EA-70AB-4EA6-B78A-8DD485501311}" type="slidenum">
              <a:rPr lang="ru-RU"/>
              <a:pPr/>
              <a:t>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10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11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12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13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14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15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16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17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18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19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20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21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22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23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24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25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26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27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28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29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30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31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32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33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34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35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36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37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38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39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4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40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41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5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6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7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8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323D5-673F-483B-BFE5-5A3B76C1A835}" type="slidenum">
              <a:rPr lang="ru-RU"/>
              <a:pPr/>
              <a:t>9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ED1B19-8EA9-497F-9C5D-826D6E93B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3E7B3C-01D5-416F-98E1-83BFB889B2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5813" cy="500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BFF2E8-1FB8-432C-A5BF-59FC6C959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70813" cy="2386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fld id="{22724511-C899-4163-80D1-BFB8F3078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DE7877-D7A8-4675-8C0E-5D23E5FAE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0E9D25-202C-4FBC-A892-1C240C06D6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51E928-E667-415D-9891-B975D3D86E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9B6333-CD81-4AA2-8EE1-23798911E0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EBA170-D09B-41F9-9502-8CC53E07A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222458-3CDC-4C6C-9082-A065550B9B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56C8EC-C1D2-45E5-A046-FF9FA6650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2419FF-1B1E-4005-AD5B-382E848E5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AE8A02-AF57-47E3-82A0-75308E2C7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8DA02A-0B1B-4C21-AAAB-891279B1E0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F900B9-F4BB-4CC1-8D44-7F50D25FE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2EB459-0192-4948-9BE1-B656B12B1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6B142F-1653-4D76-942C-FDCC64AAD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241C10-08EA-4ADE-ACF6-F167CF480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0398B7-BBD2-48AF-9E3A-519298158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585EFD-6952-4873-A128-B28D6CD802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E2A46F-30F2-484F-9970-12CCD85F8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9FB5CB-2924-4B58-98E5-EF561D58C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3D724A-631D-4FCC-A8B6-071C7F0525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22363"/>
            <a:ext cx="7770813" cy="2386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EC9CB47B-54BB-47FF-85DE-89BD67075E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 ftr="0" dt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smtClean="0"/>
              <a:t>16.2.25</a:t>
            </a:r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99DEE849-C292-42C9-80C9-8162520752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2.xls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gif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28860" y="1857364"/>
            <a:ext cx="4929222" cy="22453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Формирование функциональной грамотности младших школьников на уроках </a:t>
            </a:r>
            <a:r>
              <a:rPr lang="ru-RU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в </a:t>
            </a:r>
            <a:r>
              <a:rPr lang="ru-RU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начальной школе</a:t>
            </a:r>
            <a:endParaRPr lang="ru-RU" sz="2800" b="1" i="1" dirty="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14356"/>
            <a:ext cx="592935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Муниципальное бюджетное общеобразовательное учреждение лицей №4 города  Ейска имени профессора  </a:t>
            </a:r>
            <a:r>
              <a:rPr lang="ru-RU" dirty="0" err="1" smtClean="0">
                <a:solidFill>
                  <a:srgbClr val="575F6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Е.А.Котенко</a:t>
            </a:r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643446"/>
            <a:ext cx="357190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Учитель начальных </a:t>
            </a:r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классов</a:t>
            </a:r>
          </a:p>
          <a:p>
            <a:pPr algn="ctr"/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Одномайлова </a:t>
            </a:r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Н.Д.</a:t>
            </a:r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2724511-C899-4163-80D1-BFB8F3078F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785794"/>
            <a:ext cx="1757084" cy="378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Диаграмма</a:t>
            </a:r>
            <a:endParaRPr lang="ru-RU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Объект 1"/>
          <p:cNvGraphicFramePr>
            <a:graphicFrameLocks/>
          </p:cNvGraphicFramePr>
          <p:nvPr/>
        </p:nvGraphicFramePr>
        <p:xfrm>
          <a:off x="1000100" y="1142984"/>
          <a:ext cx="3786214" cy="1928826"/>
        </p:xfrm>
        <a:graphic>
          <a:graphicData uri="http://schemas.openxmlformats.org/presentationml/2006/ole">
            <p:oleObj spid="_x0000_s2049" name="Диаграмма" r:id="rId5" imgW="5054022" imgH="1511939" progId="Excel.Chart.8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Объект 3"/>
          <p:cNvGraphicFramePr>
            <a:graphicFrameLocks/>
          </p:cNvGraphicFramePr>
          <p:nvPr/>
        </p:nvGraphicFramePr>
        <p:xfrm>
          <a:off x="1142976" y="3571876"/>
          <a:ext cx="2928958" cy="2000264"/>
        </p:xfrm>
        <a:graphic>
          <a:graphicData uri="http://schemas.openxmlformats.org/presentationml/2006/ole">
            <p:oleObj spid="_x0000_s2051" name="Диаграмма" r:id="rId6" imgW="3584759" imgH="1383912" progId="Excel.Chart.8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423" t="13793" r="18208" b="4522"/>
          <a:stretch>
            <a:fillRect/>
          </a:stretch>
        </p:blipFill>
        <p:spPr bwMode="auto">
          <a:xfrm>
            <a:off x="5143504" y="3929066"/>
            <a:ext cx="2394000" cy="213348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43504" y="1142984"/>
            <a:ext cx="300755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Диаграмма Эйлера-Венна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4929190" y="1571612"/>
            <a:ext cx="1928826" cy="2000264"/>
          </a:xfrm>
          <a:prstGeom prst="ellipse">
            <a:avLst/>
          </a:prstGeom>
          <a:solidFill>
            <a:srgbClr val="00B8FF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6286512" y="1643050"/>
            <a:ext cx="2071702" cy="2000264"/>
          </a:xfrm>
          <a:prstGeom prst="ellipse">
            <a:avLst/>
          </a:prstGeom>
          <a:solidFill>
            <a:srgbClr val="00B8FF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2071678"/>
            <a:ext cx="1383712" cy="321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уникальное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1928802"/>
            <a:ext cx="1383712" cy="321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уникальное</a:t>
            </a:r>
            <a:endParaRPr lang="ru-RU" sz="1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2428868"/>
            <a:ext cx="837089" cy="321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1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</a:t>
            </a:r>
            <a:r>
              <a:rPr lang="ru-RU" sz="1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1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1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643043" y="1571612"/>
            <a:ext cx="55721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4414" y="857232"/>
            <a:ext cx="6858048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 научить учеников читать между строк, выделять ключевую информацию и улавливать взаимосвязи и параллели в текстах.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5857916" cy="493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Математическая грамотность-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857364"/>
            <a:ext cx="30289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1714488"/>
            <a:ext cx="2857520" cy="421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это способность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5857916" cy="493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Математическая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714488"/>
            <a:ext cx="7215238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Пример заданий по математической грамотности в начальной школе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ЦЕНЫ В МУЗЕЕ «КОСМИЧЕСКОЕ ПУТЕШЕСТВИЕ»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 на основную экспозицию – 250 руб. Для студентов, учащихся ПТУ, пенсионеров, школьников (16-18 лет) – 200 руб. Школьники (до 16 лет) – 100 руб. Дошкольники, солдаты срочной службы, инвалиды, ветераны всех войн – бесплатно.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заплатит за билеты семья из пяти человек, если маме 45 лет, папе 47 лет, бабушке 68 лет, сын учится на первом курсе университета, а дочь посещает детский сад? Решение: 250 + 250 + 200 = 700 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6598922" cy="55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35811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Целью формирования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естественнонаучной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школьников является обучение выстраивать и формулировать собственную точку зрения по вопросам, касающихся науки и научных достижений.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85992"/>
            <a:ext cx="33147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2500306"/>
            <a:ext cx="3786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Blip>
                <a:blip r:embed="rId5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научное объяснение явлений;</a:t>
            </a:r>
          </a:p>
          <a:p>
            <a:pPr lvl="0">
              <a:lnSpc>
                <a:spcPct val="100000"/>
              </a:lnSpc>
              <a:buBlip>
                <a:blip r:embed="rId5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естественнонаучных методов исследования;</a:t>
            </a:r>
          </a:p>
          <a:p>
            <a:pPr lvl="0">
              <a:lnSpc>
                <a:spcPct val="100000"/>
              </a:lnSpc>
              <a:buBlip>
                <a:blip r:embed="rId5"/>
              </a:buBlip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интерпретация данных и использование научных доказательств  для получения выводов.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6598922" cy="55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214422"/>
            <a:ext cx="7429520" cy="409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Примеры заданий по естественнонаучной грамотности на уроке окружающего мира.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 и определите о какой природной зоне России идёт речь?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Летела гагара над мохом зеленым, над синей водой,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Дымились болота, туманились травы, брусника цвела…»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признакам вы осуществили определение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Тундра (Россия).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6598922" cy="55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78341"/>
            <a:ext cx="7572428" cy="543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Вася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обрадовался, что мог своими знаниями помочь родителям во время прогулки по лесу. Ведь компаса нет, а вокруг все одно на другое похоже.  Вася рассказал родителям, как можно справиться без компаса, чтобы определить север и юг. Какие утверждения Васи являются верными?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Лишайники и мхи предпочитают «селиться» на камнях и деревьях с северной стороны.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Кора у березы чище и белее с северной стороны.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Муравейник с северной стороны относительно дерева.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Грибы предпочитают расти с северной стороны пня или дерева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Ответ: 1,4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785794"/>
            <a:ext cx="4444679" cy="4930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грамотность-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85860"/>
            <a:ext cx="7143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совокупность знаний, навыков и установок в сфере финансового поведения человека, ведущих к улучшению благосостояния и качества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Задания, направленные на развитие финансовой грамотности, включают четыре тематические  области: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786058"/>
            <a:ext cx="285749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2857496"/>
            <a:ext cx="4500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Деньги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денежные операции;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 и управление финансами;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Риски и вознаграждения (выгоды);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Финансовая среда (отдельные вопросы из области финансов).</a:t>
            </a:r>
          </a:p>
          <a:p>
            <a:pPr marL="342900" indent="-342900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714356"/>
            <a:ext cx="4815549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Деловая игра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«Лесная ярмарка»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286676" cy="535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Сценка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Действующие лица: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Заяц, Медведь, Ежик, Человек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Заяц: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Подходи, покупай, морковка большая и маленькая, вкусная да  сладенькая.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Медведь: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А вот кому меду? Пчелка летала, мед собирала... В одной маленькой ложке очень большая польза!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Ежик: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А вот рыжики в лукошке! Подходи, купи немножко! Грибы царские: на засолку,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жаренку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 сварить и засушить!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Что почем продаем?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Заяц: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Морковка! Рубль – штучка, три рубля – кучка.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Еж: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Лукошко – десяточка, а если по одному грибку - то по рублю за гриб.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Медведь: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Горшочек – 20 рублей, а если хочешь одну ложку съесть, то  давай рубль!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(ходит, задумавшись):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Так-так-так, 1 морковка – рубль,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значит, пять морковок – 5 рублей. А в кучке выйдет всего 3 рубля!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Так, так... Мед... горшочек – 20 рублей, одна ложка – рубль. А сколько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ложек меда в горшочке? Так-так... И лукошко...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Выходит, если брать помалу – заплачу дороже. А если возьму много –  заплачу дешевле. Это мне выгоднее!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давайте-ка мне и лукошко грибочков, и горшочек меда, и всю  морковку!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Учитель показывает надписи на доске «ОПТ», «РОЗНИЦА».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4"/>
          <a:srcRect l="2749" t="11501" r="29258" b="15016"/>
          <a:stretch>
            <a:fillRect/>
          </a:stretch>
        </p:blipFill>
        <p:spPr bwMode="auto">
          <a:xfrm>
            <a:off x="7143768" y="928670"/>
            <a:ext cx="1142668" cy="10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1214414" y="1214422"/>
            <a:ext cx="6858048" cy="39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2. Определи, какие доходы можно запланировать, а какие — нет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Виды доходов: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1) найденный клад;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2) премия;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3) пенсия;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4) выигрыш в лотерею;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5) стипендия;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6) зарплата.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 t="82979" r="42500"/>
          <a:stretch>
            <a:fillRect/>
          </a:stretch>
        </p:blipFill>
        <p:spPr bwMode="auto">
          <a:xfrm>
            <a:off x="3571868" y="4857760"/>
            <a:ext cx="45005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785794"/>
            <a:ext cx="678661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Функционально грамотная личность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личность, которая способна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2344" t="33531" r="1562"/>
          <a:stretch>
            <a:fillRect/>
          </a:stretch>
        </p:blipFill>
        <p:spPr bwMode="auto">
          <a:xfrm>
            <a:off x="2314625" y="3143248"/>
            <a:ext cx="4700543" cy="2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2E2A46F-30F2-484F-9970-12CCD85F8A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1285852" y="1142984"/>
            <a:ext cx="6715172" cy="125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3. Расходы семьи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Ивановых за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октябрь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из приведённого списка распредели на обязательные и желательные (необязательные) платежи.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Microsoft YaHei" pitchFamily="34" charset="-122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2214554"/>
          <a:ext cx="6858048" cy="335758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00528"/>
                <a:gridCol w="2857520"/>
              </a:tblGrid>
              <a:tr h="424055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Расходы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Вид платежа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питание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6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Ежемесячный платёж в банк по кредиту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покупку автомобиля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93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Покупка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маме нового ноутбука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93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Воскресные поездки всей семьёй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отдых за город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857232"/>
            <a:ext cx="5072098" cy="493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Глобальная компетенция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0"/>
            <a:ext cx="2928958" cy="272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2353" t="36111" r="5882"/>
          <a:stretch>
            <a:fillRect/>
          </a:stretch>
        </p:blipFill>
        <p:spPr bwMode="auto">
          <a:xfrm>
            <a:off x="1071537" y="2928934"/>
            <a:ext cx="36917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1357298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себя ряд компетенций: изучение глобальных и межкультурных проблемы,  понимание и оценка различных мировоззрений, коммуникация с другими и стремление к общественному благополучию и развитию.</a:t>
            </a:r>
          </a:p>
          <a:p>
            <a:pPr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928662" y="785794"/>
            <a:ext cx="735811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ормирование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глобальных компетенций происходит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четырех направления: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Изучение вопросов местного, глобального и межкультурного значения;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Понимание и оценка точки зрения и мировоззрения других;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Участие в открытом, адекватном и эффективном межкультурном взаимодействии;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Содействие коллективному благополучию и устойчивому развитию.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928934"/>
            <a:ext cx="3857653" cy="29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61" t="27301" r="68049" b="34856"/>
          <a:stretch>
            <a:fillRect/>
          </a:stretch>
        </p:blipFill>
        <p:spPr bwMode="auto">
          <a:xfrm>
            <a:off x="2214546" y="1928802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1000108"/>
            <a:ext cx="521497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цифрой на картинке обозначена эмблема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семирного наследия?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4">
            <a:lum bright="-20000" contrast="40000"/>
          </a:blip>
          <a:srcRect t="28966" r="25886" b="42550"/>
          <a:stretch>
            <a:fillRect/>
          </a:stretch>
        </p:blipFill>
        <p:spPr bwMode="auto">
          <a:xfrm>
            <a:off x="1000100" y="1357298"/>
            <a:ext cx="47149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685804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Какие эмоции изображены на картинке, выбери подходящие слова и заполни таблицу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57224" y="2333685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это способность человека ощущать, испытывать, воспринимать, переживать. Люди могут испытывать разные чувства. Есть чувства и эмоции, которые приятно испытывать, и есть чувства, которые не доставляют удовольствия. Но каждое из них неслучайно — они чему-то человека учат.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Правила управления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эмоциями и чувствами: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 испортилось настроение, попробуй его поправить чем-нибудь приятным.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тебя неприятности, расскажи о них близкому человеку.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Выслушай близкого человека или друга, если ему грустно или страшно.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Старайся сдерживать свои отрицательные эмоции, когда разговариваешь с другим человеком. Лучше замолчи, если начинаешь повышать голос или грубить.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Помни, что отрицательные эмоции и плохое настроение могут быть связаны с болезнью.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46690" y="3929066"/>
            <a:ext cx="5897310" cy="279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Выбери свойство внимания, которое нужно художнику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	</a:t>
            </a:r>
          </a:p>
          <a:p>
            <a:pPr lvl="0">
              <a:lnSpc>
                <a:spcPct val="150000"/>
              </a:lnSpc>
              <a:buBlip>
                <a:blip r:embed="rId4"/>
              </a:buBlip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устойчивость внимания, </a:t>
            </a:r>
          </a:p>
          <a:p>
            <a:pPr lvl="0">
              <a:lnSpc>
                <a:spcPct val="150000"/>
              </a:lnSpc>
              <a:buBlip>
                <a:blip r:embed="rId4"/>
              </a:buBlip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небольшой объём внимания, </a:t>
            </a:r>
          </a:p>
          <a:p>
            <a:pPr lvl="0">
              <a:lnSpc>
                <a:spcPct val="150000"/>
              </a:lnSpc>
              <a:buBlip>
                <a:blip r:embed="rId4"/>
              </a:buBlip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умение видеть только один объект,  </a:t>
            </a:r>
          </a:p>
          <a:p>
            <a:pPr lvl="0">
              <a:lnSpc>
                <a:spcPct val="150000"/>
              </a:lnSpc>
              <a:buBlip>
                <a:blip r:embed="rId4"/>
              </a:buBlip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большой объём внимания.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256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2975" r="89144" b="49304"/>
          <a:stretch>
            <a:fillRect/>
          </a:stretch>
        </p:blipFill>
        <p:spPr bwMode="auto">
          <a:xfrm>
            <a:off x="5286380" y="714356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857232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правильный вариант ответа.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устройство  для передачи информации появилось раньше?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785794"/>
            <a:ext cx="38576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это способность создавать или иным образом воплощать в жизнь что-то новое, будь то решение проблемы, метод, устройство, художественные объект или форму.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мышление помогает быстро реагировать на любую проблему и находить нестандартные пути выхода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из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сложных ситуаций</a:t>
            </a:r>
          </a:p>
        </p:txBody>
      </p:sp>
      <p:pic>
        <p:nvPicPr>
          <p:cNvPr id="167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857232"/>
            <a:ext cx="2595554" cy="28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3116598" cy="2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143248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714356"/>
            <a:ext cx="7429552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Техника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письма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Благодаря этой технике развития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мышления ребёнок задействует воображение.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857364"/>
            <a:ext cx="3143272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возможные задания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мышление: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5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поменять место действия в известной сказке, </a:t>
            </a:r>
          </a:p>
          <a:p>
            <a:pPr lvl="0">
              <a:buBlip>
                <a:blip r:embed="rId5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переписать концовку рассказа, </a:t>
            </a:r>
          </a:p>
          <a:p>
            <a:pPr lvl="0">
              <a:buBlip>
                <a:blip r:embed="rId5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изменить характер главного персонажа в книге. </a:t>
            </a:r>
          </a:p>
          <a:p>
            <a:pPr lvl="0">
              <a:buBlip>
                <a:blip r:embed="rId5"/>
              </a:buBlip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по-новому взглянет на устоявшиеся шаблоны и варианты развития событий.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1000109"/>
            <a:ext cx="6429420" cy="410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Игры и занятия на творчество и логику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мышления у детей способствует: 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рисование и лепка, 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конструкторы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головоломки и задачи на логику, 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Picture background"/>
          <p:cNvPicPr>
            <a:picLocks noChangeAspect="1" noChangeArrowheads="1"/>
          </p:cNvPicPr>
          <p:nvPr/>
        </p:nvPicPr>
        <p:blipFill>
          <a:blip r:embed="rId4"/>
          <a:srcRect l="14116" r="11633" b="617"/>
          <a:stretch>
            <a:fillRect/>
          </a:stretch>
        </p:blipFill>
        <p:spPr bwMode="auto">
          <a:xfrm>
            <a:off x="5500694" y="2714620"/>
            <a:ext cx="2632476" cy="352353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857232"/>
            <a:ext cx="66437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«Безумный генетик»,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ребята рисуют животное, которое будет содержать как можно больше признаков разных существующих животных. Хвост — как у павлина, тело червяка, передние ласты — как у тюленя, задние ноги — как у паука, уши — как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глаза — как у улитки… (чем старше дети, тем больше признаков). Придумывается ему название, вроде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петупингвиморж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мухолин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286256"/>
            <a:ext cx="28078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28662" y="714356"/>
            <a:ext cx="7858180" cy="46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Основными направлениями </a:t>
            </a:r>
            <a:r>
              <a:rPr kumimoji="0" lang="ru-RU" sz="2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функциональной грамотности </a:t>
            </a:r>
            <a:r>
              <a:rPr kumimoji="0" lang="ru-RU" sz="2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являются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Читательская грамотность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Математическая грамотность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Естественнонаучная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грамотность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Финансовая грамотность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Глобальные компетенции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Креативное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мышление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Компьютерная грамотность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l="52158"/>
          <a:stretch>
            <a:fillRect/>
          </a:stretch>
        </p:blipFill>
        <p:spPr bwMode="auto">
          <a:xfrm>
            <a:off x="5286380" y="2214554"/>
            <a:ext cx="300174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2E2A46F-30F2-484F-9970-12CCD85F8A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1142976" y="1500174"/>
            <a:ext cx="52864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А что если бы?...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</a:p>
          <a:p>
            <a:pPr marL="0" marR="0" lvl="0" indent="269875" algn="just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Мурзилка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Microsoft YaHei" pitchFamily="34" charset="-122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6.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Угадай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Microsoft YaHei" pitchFamily="34" charset="-122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7.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Вспоминай-ка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Microsoft YaHei" pitchFamily="34" charset="-122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8.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Что на что похоже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Microsoft YaHei" pitchFamily="34" charset="-122"/>
                <a:cs typeface="Times New Roman" pitchFamily="18" charset="0"/>
              </a:rPr>
              <a:t>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159749" name="AutoShape 5" descr="https://yandex-images.clstorage.net/r9KK8n397/da5faacCu/ALGz7yhlCNoyhKR4Tn3WK7z7TnGLRPlKl4x3yyzAHPjlhsbBm66dbQCmE8r0dBVLHH7ZD9VUIAapcH8qqC20y2WNr6YZfBSrY8GMDR5d2j-0jjt9zzWRW-PlfoZJkAlRQF8mUW8GTJWRY_rLvQVcHjQOhBMs_HlqHG23p8VU7VJsURMDfHl53t5AUWSWKcIjuLbawVvF3QtPaD6TqGWJZSgT-nVf9rAhvedSP3UhALqBkpz_CAlRblg1O_fNRN1a5EkTG3g16bZm9IH8BmkKqxCu_sGT1XHfL0wOYySBfTlcx_LBr-bUoZnPbgf9NZy25W58h8C1GQrkib_X9VQxFqQ1X4vgTR0GHjgpeDbNNo-MHnLtK8ltM2fkbpu4vd2BZA8Gbdvq0DW1-wp3DTkswnVy4K8QEXG25GXTewFwxYaQeZefBPndxuacsQBuUU63kN7ydZdd9XfXcAbzgEml7bT7ws0ndgglWe9aI_2deA5FukQvFInt-tgN36tFREku2C3Td_ShkdaacO1QjiGG5wBC5t2rWWm_45hyc9T1oQ18ZxbNO24AZZlDRg9pIYS6wT6MH7SpJUKk7c_3efzxshxJZ7OcTdk6Jli5kHpR0ltkjkYhg9n9Z4PgymfwbVE1eMsaEZ8qwDXll04HeXWYTm1WkJfUVbFmdA0jOwGgWb6g5V-LfJ0VVs5MpSiK2aoPYAYWmX-hXSN7eGKzMBVVnQB3xl335pjZOfP6C_lVcJ5FegyLsLn99ujtw4vJ2NE6tE3rY-B5ZdKWcM3sislOYzS2foGPsYGn07R2dxwBDT3YU5qRt9rkibWD6oOFnWTewSLQL1yR8RYEnReLdZxN9kwhrysYpR3ODtj5pGrJ3muw3uIN91XZV9ccqrOkdeEdpHP-daOmmJHRTwLzKX1oJgEWAI-IZb1OUOmjK6mk8UIoAe-DiIndegr80YAe0UoHFH56RdNNzQc7sHab2BF0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9751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975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357818" y="1000108"/>
            <a:ext cx="2786082" cy="257176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928662" y="1071546"/>
            <a:ext cx="7143800" cy="320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9. Расшифровщик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Возьмите любое слов из трех или четырех букв и придумайте как можно больше вариантов аббревиатур. Например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КОТ - Кто-то Очень Таинственный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КОТ - Книга О Туризме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КОТ - Комитет Отчаянных Тушканчиков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 так далее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Все что приходит в голову. Старайтесь придумать как можно больше расшифровок. Чем смешнее, тем лучше.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85852" y="2714620"/>
            <a:ext cx="285752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85852" y="3000372"/>
            <a:ext cx="4643470" cy="357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1071538" y="1000108"/>
            <a:ext cx="6143668" cy="437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10. Варианты использования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Выберете любой предмет и придумайте как можно больше вариантов, как его можно применить. Чем больше ситуаций вы вообразите, тем лучше.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Например: Вилка. Как можно использовать: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Принимать пищу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Расчесывать волосы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Рисовать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Проделывать отверстия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Можно согнуть и использовать как подставку для телефона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 так далее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Вначале придумывайте хотя бы 10 вариантов, потом увеличивайте число.</a:t>
            </a:r>
          </a:p>
        </p:txBody>
      </p:sp>
      <p:pic>
        <p:nvPicPr>
          <p:cNvPr id="155651" name="Picture 3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14554"/>
            <a:ext cx="1802670" cy="14120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428728" y="2643182"/>
            <a:ext cx="285752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57290" y="2928934"/>
            <a:ext cx="285752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428728" y="3214686"/>
            <a:ext cx="285752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142976" y="3500438"/>
            <a:ext cx="392909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71538" y="3786190"/>
            <a:ext cx="6143668" cy="6429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928662" y="928670"/>
            <a:ext cx="7000924" cy="49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11. Ассоциативные связи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Возьмите любую книгу. Откройте её на случайной странице и выберете одно слово. Затем откройте на другой странице и выберите второе. Теперь попробуйте найти связь между эти двумя словами. Вы можете придумывать любые сумасшедшие истории.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Например, слова: Улитка и Море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Однажды виноградная УЛИТКА заползла на крышку бочки, которую погрузили на корабль матросы из команды отважного капитана. Так она оказалась на борту торгового судна, на которое позже напали пираты и разграбили его. Сам корабль потерпел крушение и улитка продолжила свое плаванье на сломанной крышке бочки в открытом МОРЕ.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Пусть ваше история будет длиннее одного предложения. Добавляйте в нее интересные детали и дайте волю своей фантазии.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1142976" y="857232"/>
            <a:ext cx="6643734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12 .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 + 5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000100" y="1571612"/>
            <a:ext cx="3143272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Выберите любое существительное, какое хотите. Придумайте 5 прилагательных, которые его характеризуют. Это просто.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357290" y="3500438"/>
            <a:ext cx="1500198" cy="23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Наприме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</a:t>
            </a:r>
          </a:p>
          <a:p>
            <a:pPr marL="0" marR="0" lvl="0" indent="269875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Диван</a:t>
            </a:r>
          </a:p>
          <a:p>
            <a:pPr marL="0" marR="0" lvl="0" indent="269875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Мягкий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Удобный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Чистый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Большой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Широкий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4214810" y="1714488"/>
            <a:ext cx="4000528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Теперь придумайте 5 прилагательных, которые совершенно к нему не подходят. Это уже довольно затруднительно, подумайте как следует.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Допустим, для дивана это будет: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Пасмурный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Дождливый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Ветренный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Активный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Интенсивный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Рисунок 2" descr="Описание: Топ 5 упражнений для развития креативного мышлен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643182"/>
            <a:ext cx="4929222" cy="32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1000100" y="785794"/>
            <a:ext cx="6786610" cy="22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12. Образ на основе фигуры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Ваша задача нарисовать на листе несколько одинаковых фигур. Это могут быть кружочки, квадратики, треугольники или что угодно. Затем нужно включить таймер и за 1 минуту дорисовать как можно больше картинок. После остановки таймера, посмотрите на картинки и продолжите рисовать уже спокойно.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72000" y="2786058"/>
            <a:ext cx="3286148" cy="30003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857232"/>
            <a:ext cx="7000924" cy="779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indent="269875">
              <a:tabLst>
                <a:tab pos="5940425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15. Задания на выявление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внутрипредметных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межпредметных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связей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285852" y="1785926"/>
            <a:ext cx="678661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Выбери нужную фигуру из 6 пронумерованных. Впиши номер вместо вопроса.</a:t>
            </a: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74753" name="Picture 2" descr="Image00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4E3E9"/>
              </a:clrFrom>
              <a:clrTo>
                <a:srgbClr val="E4E3E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445" t="69199" r="8197" b="10094"/>
          <a:stretch>
            <a:fillRect/>
          </a:stretch>
        </p:blipFill>
        <p:spPr bwMode="auto">
          <a:xfrm>
            <a:off x="1428728" y="2714620"/>
            <a:ext cx="6164079" cy="285752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214414" y="1214422"/>
            <a:ext cx="6858048" cy="4014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14.  Задания на выявление разных точек зрения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Составьте рассказ от имени другого персонажа»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Опишите один день этой вашей воображаемой жизни. «Представьте, что вы на какое-то время стали столом в классной комнате, камешком на дороге, животным (диким или домашним), человеком определённой профессии. 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15.  Задания на преобразование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Мысленный эксперимент.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Детям предлагается решить в ходе мысленных экспериментов определенную задачу: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Что будет, если все станут выше ростом?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Что можно сделать из куска бумаги?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Предложить рассказать о возможных вариантах использования воды, глины, электричества и др.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Определить, на какое животное похоже темнеющее перед грозой небо? Почему?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Подумать, если бы озеро было столом, чем были бы лодки?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785794"/>
            <a:ext cx="6141681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indent="269875" algn="just">
              <a:tabLst>
                <a:tab pos="457200" algn="l"/>
                <a:tab pos="5940425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16.  Задания на разрушение стереотипов </a:t>
            </a: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857224" y="1285860"/>
            <a:ext cx="7572428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Угадай пословицы и поговорки</a:t>
            </a: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9404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Безделье любителя запугивает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 (Дело мастера боится)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Безделью часы — унынию год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(Делу время — потехе час)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Борщ сметаной поправишь.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(Кашу маслом не испортишь)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Будней — пять, а выходных — два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(Делу — время, потехе — час)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Буквы как орлы – прилетают и ускользают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(Слово не воробей — вылетит, не поймаешь)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Великое безделье хуже крошечного бизнеса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(Маленькое дело лучше большого безделья)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Весела ночь под утро, ведь отдыхать некому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 (Скучен день до вечера, коли делать нечего)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Вклад невыплатой ужасен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(Долг платежом красен)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Глазами стариков умалчивается ложь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(Устами младенца глаголет истина)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72000" y="2000240"/>
            <a:ext cx="2786082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72000" y="2285992"/>
            <a:ext cx="3000396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6248" y="2500306"/>
            <a:ext cx="342902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000628" y="2928934"/>
            <a:ext cx="3286148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000760" y="3214686"/>
            <a:ext cx="2714644" cy="357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57224" y="3500438"/>
            <a:ext cx="2786082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57950" y="3857628"/>
            <a:ext cx="2643206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28662" y="4143380"/>
            <a:ext cx="2857520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500794" y="4429132"/>
            <a:ext cx="2643206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28662" y="4714884"/>
            <a:ext cx="3071834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143372" y="5000636"/>
            <a:ext cx="2928958" cy="357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57884" y="5357826"/>
            <a:ext cx="2928958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57224" y="5715016"/>
            <a:ext cx="2643206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4460260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indent="269875" algn="just">
              <a:tabLst>
                <a:tab pos="5940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Компьютерная грамотность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000100" y="1428736"/>
            <a:ext cx="70723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последние годы компьютерная грамотность и безопасность школьников приобретает особую важность. Умение взаимодействовать с электронными сервисами уже становится неотъемлемой частью обучения с начальных классов.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 l="2095" t="-1156"/>
          <a:stretch>
            <a:fillRect/>
          </a:stretch>
        </p:blipFill>
        <p:spPr bwMode="auto">
          <a:xfrm>
            <a:off x="5000628" y="2857496"/>
            <a:ext cx="28344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/>
          <a:srcRect l="6458" t="22694" r="35849" b="24514"/>
          <a:stretch>
            <a:fillRect/>
          </a:stretch>
        </p:blipFill>
        <p:spPr bwMode="auto">
          <a:xfrm>
            <a:off x="1142976" y="4214818"/>
            <a:ext cx="3286148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 l="6459" t="79126" r="66328" b="6310"/>
          <a:stretch>
            <a:fillRect/>
          </a:stretch>
        </p:blipFill>
        <p:spPr bwMode="auto">
          <a:xfrm>
            <a:off x="2500298" y="3357562"/>
            <a:ext cx="1857388" cy="6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28926" y="642918"/>
            <a:ext cx="5500726" cy="242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Читательская грамотность                 </a:t>
            </a:r>
            <a:r>
              <a:rPr lang="ru-RU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является базисом для формирования 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функциональной грамотности                       в целом</a:t>
            </a:r>
            <a:endParaRPr lang="ru-RU" sz="26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42976" y="3286124"/>
            <a:ext cx="7215238" cy="308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Основные  читательские умения и   действия: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Поиск и нахождение информации.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Интеграция и интерпретация информации.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Оценка содержания и формы текста.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Использование информации текста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857224" y="785794"/>
            <a:ext cx="20219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2E2A46F-30F2-484F-9970-12CCD85F8A7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4209549"/>
            <a:ext cx="2071702" cy="18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071538" y="714356"/>
            <a:ext cx="7000924" cy="11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Каждое задание охватывает сразу несколько компетенций. Как и вопросы, с которыми мы сталкиваемся в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357430"/>
            <a:ext cx="22476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 l="3681" t="29452" r="3681" b="2739"/>
          <a:stretch>
            <a:fillRect/>
          </a:stretch>
        </p:blipFill>
        <p:spPr bwMode="auto">
          <a:xfrm>
            <a:off x="5715008" y="2285992"/>
            <a:ext cx="2069537" cy="13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9" name="Рисунок 8" descr="Бесплатный Фотография девушка держит книгу и яблоко на голов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429132"/>
            <a:ext cx="1199036" cy="11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Бесплатный Фотография уставшая маленькая девочка после учебы и чтения большого количества книг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214" y="1857364"/>
            <a:ext cx="1202121" cy="1643074"/>
          </a:xfrm>
          <a:prstGeom prst="rect">
            <a:avLst/>
          </a:prstGeom>
          <a:noFill/>
        </p:spPr>
      </p:pic>
      <p:pic>
        <p:nvPicPr>
          <p:cNvPr id="6148" name="Picture 4" descr="Бесплатный Фотография колледжа пустой сделка знак уста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500570"/>
            <a:ext cx="2112503" cy="11048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3214686"/>
            <a:ext cx="4294574" cy="5502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24" y="928670"/>
            <a:ext cx="7429552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1.  Метод «толстых» и «тонких» вопросов.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7224" y="1571612"/>
            <a:ext cx="7572428" cy="12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«Тонкие»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вопросы предполагают однозначный ответ, который можно найти в тексте произведения.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Кто поёт песенки и грызёт орешки в «Сказке о царе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Салтане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57224" y="3643314"/>
            <a:ext cx="7429552" cy="18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«Толстые»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вопросы требуют развёрнутого ответа, рассуждений по теме. Ответы на них не даются в произведении прямо, их нужно сформулировать самостоятельно.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                 Почему лиса смогла съесть колобка?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04450" name="AutoShape 2" descr="https://yandex-images.clstorage.net/r9KK8n397/da5faacCu/ALGz7yhlCNoyhKR4Tn3WK7z7TnGLRPlKl4x3yzjABMz5vvu8z76JeGiGBqr8cBQCXFbYT9lZfV69eEpX_DGg012o5v4ZSCCDX_G0GR5d2j-0jjt9zzWRW-PlfrsIlCmUyZ7uJW8-ALnxe4oLJZn0blEO3FOxOTEGTNgbC0UwUQYoxad_RJXhXlbA1XzyrVYfFMpaUY85aecveH7bmBUdgShrbhEHctydwYt2vwkdXJqZKoD3BKUp6mgtMw8BaN1WINWXd8yN4UZSjEUUShmGh4SKktknIU3n52jSD_gxLXGkj5pNc6bUKTGbEj8tNWCiET4c-2BZyZKgkXtrvdRZdhjFezuM8a3WyvSxpDLVLgO0Lq79u5HBy190zuOwmU2JOLM69UtuIIVFlxarAQEE0uEyrI_wRVW6cDUT1704Ndrs4Y-ruL1lwi5AcWTKcbZ77LLWxadRQVPj4FanAA0l4QBHQpmbmuQluQvOu-0VVIYRlvhDwI3xOnStj5uBUDkKqNUDA_DpISreGD10tp3qKwzCHpU3zVX73-TKbzTlUWFU-0Z5UwYwJaUTxvstuUiqhSoE90QJOQrUjUcj_bApVpRtu580jZXutvR1mAq1vuv4skopUwH1B_dkXrdUnel1cGO2QVeqPPkBVwarUW1AopV-GAPoYSWCtHHTBy1QxZrsMROTiCGt1lYkufTioaJTCDoyfVeJpb8LHP7zrAVBobAbsukvFuC1aZteR40J9K4VXvDTwE25ntCdn5exsCUqJEmbF5yJGT7KwMlwup3Klwgq1hEDOc2n-wwidwTJVWWcD-pJ9zK8eSmnIhcBeeQmaZbkk0QVZTo8tZN3XcDxKpgNB9tk5V12MhyxbCI1_t_oKkYZh1FRK4PoeocAYYmhJHsGaYsS2J09214PZbUMVsV26GuEIbWa6EHfLwm0RYpENbtvAMUd3qIwcdgmEdb7nDLSdSPxyWOn8G7X7M1U"/>
          <p:cNvSpPr>
            <a:spLocks noChangeAspect="1" noChangeArrowheads="1"/>
          </p:cNvSpPr>
          <p:nvPr/>
        </p:nvSpPr>
        <p:spPr bwMode="auto">
          <a:xfrm>
            <a:off x="155575" y="-949325"/>
            <a:ext cx="2133600" cy="2133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2" name="AutoShape 4" descr="https://yandex-images.clstorage.net/r9KK8n397/da5faacCu/ALGz7yhlCNoyhKR4Tn3WK7z7TnGLRPlKl4x3yzjABMz5vvu8z76JeGiGBqr8cBQCXFbYT9lZfV69eEpX_DGg012o5v4ZSCCDX_G0GR5d2j-0jjt9zzWRW-PlfrsIlCmUyZ7uJW8-ALnxe4oLJZn0blEO3FOxOTEGTNgbC0UwUQYoxad_RJXhXlbA1XzyrVYfFMpaUY85aecveH7bmBUdgShrbhEHctydwYt2vwkdXJqZKoD3BKUp6mgtMw8BaN1WINWXd8yN4UZSjEUUShmGh4SKktknIU3n52jSD_gxLXGkj5pNc6bUKTGbEj8tNWCiET4c-2BZyZKgkXtrvdRZdhjFezuM8a3WyvSxpDLVLgO0Lq79u5HBy190zuOwmU2JOLM69UtuIIVFlxarAQEE0uEyrI_wRVW6cDUT1704Ndrs4Y-ruL1lwi5AcWTKcbZ77LLWxadRQVPj4FanAA0l4QBHQpmbmuQluQvOu-0VVIYRlvhDwI3xOnStj5uBUDkKqNUDA_DpISreGD10tp3qKwzCHpU3zVX73-TKbzTlUWFU-0Z5UwYwJaUTxvstuUiqhSoE90QJOQrUjUcj_bApVpRtu580jZXutvR1mAq1vuv4skopUwH1B_dkXrdUnel1cGO2QVeqPPkBVwarUW1AopV-GAPoYSWCtHHTBy1QxZrsMROTiCGt1lYkufTioaJTCDoyfVeJpb8LHP7zrAVBobAbsukvFuC1aZteR40J9K4VXvDTwE25ntCdn5exsCUqJEmbF5yJGT7KwMlwup3Klwgq1hEDOc2n-wwidwTJVWWcD-pJ9zK8eSmnIhcBeeQmaZbkk0QVZTo8tZN3XcDxKpgNB9tk5V12MhyxbCI1_t_oKkYZh1FRK4PoeocAYYmhJHsGaYsS2J09214PZbUMVsV26GuEIbWa6EHfLwm0RYpENbtvAMUd3qIwcdgmEdb7nDLSdSPxyWOn8G7X7M1U"/>
          <p:cNvSpPr>
            <a:spLocks noChangeAspect="1" noChangeArrowheads="1"/>
          </p:cNvSpPr>
          <p:nvPr/>
        </p:nvSpPr>
        <p:spPr bwMode="auto">
          <a:xfrm>
            <a:off x="155575" y="-949325"/>
            <a:ext cx="2133600" cy="2133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857760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2E2A46F-30F2-484F-9970-12CCD85F8A7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928670"/>
            <a:ext cx="7000924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Кластер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графическая форма организации информации, когда выделяются основные смысловые единицы, которые фиксируются в виде схемы с обозначением всех связей между ними.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714752"/>
            <a:ext cx="2711896" cy="865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rot="5400000" flipH="1" flipV="1">
            <a:off x="3786976" y="3285330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43240" y="2143116"/>
            <a:ext cx="2005741" cy="6647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олнце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929198"/>
            <a:ext cx="2311274" cy="6647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соловей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929198"/>
            <a:ext cx="2190985" cy="6647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rot="5400000">
            <a:off x="2536017" y="4536289"/>
            <a:ext cx="428628" cy="3571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rot="16200000" flipH="1">
            <a:off x="5607851" y="4464851"/>
            <a:ext cx="428628" cy="3571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Номер слайда 1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714356"/>
            <a:ext cx="7286676" cy="54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Синквейн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это стихотворное произведение, которое написано по следующим правилам:</a:t>
            </a: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Строка №1 — одно существительное, определяющее тему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cинквейна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;</a:t>
            </a: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Строка №2 — два прилагательных, отражающих главную мысль;</a:t>
            </a: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Строка №3 — три глагола, которые описывают действия по данной теме;</a:t>
            </a: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Строка №4  — фраза, в которой заключена главная мысль;</a:t>
            </a: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Строка №5— одно существительное, которое связано с первым словом.</a:t>
            </a: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Пример: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после прочтения сказки «Снегурочка»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можно описать героиню с помощью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синквейна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Снегурочка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белая, ласковая,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стремится, улетает, покидает.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Жизнь скоротечна.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Девочка.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269875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13315" name="Picture 3" descr="Купить Фигурный элемент Снегурочка 500*320 мм 📄 с доставкой по Беларуси интернет-магазин СтендыИнфо.Р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256"/>
            <a:ext cx="1398982" cy="178593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4857760"/>
            <a:ext cx="7072362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России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главный праздник нашей страны, его отмечают ежегодно 12 июля. Он является праздничным днем.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Укажи , на какой день недели приходится эта дата в 2025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Календарь на 2025 - С номерами нед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00174"/>
            <a:ext cx="3500462" cy="33313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071546"/>
            <a:ext cx="1922578" cy="435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1.Календарь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 l="29589" t="29358" r="16278" b="20133"/>
          <a:stretch>
            <a:fillRect/>
          </a:stretch>
        </p:blipFill>
        <p:spPr bwMode="auto">
          <a:xfrm>
            <a:off x="1214414" y="1142984"/>
            <a:ext cx="68535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56C8EC-C1D2-45E5-A046-FF9FA66500B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1346</Words>
  <PresentationFormat>Экран (4:3)</PresentationFormat>
  <Paragraphs>311</Paragraphs>
  <Slides>41</Slides>
  <Notes>41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usera</dc:creator>
  <cp:lastModifiedBy>Одномайлова</cp:lastModifiedBy>
  <cp:revision>13</cp:revision>
  <cp:lastPrinted>1601-01-01T00:00:00Z</cp:lastPrinted>
  <dcterms:created xsi:type="dcterms:W3CDTF">1601-01-01T00:00:00Z</dcterms:created>
  <dcterms:modified xsi:type="dcterms:W3CDTF">2025-02-17T19:03:38Z</dcterms:modified>
</cp:coreProperties>
</file>