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9" r:id="rId3"/>
    <p:sldId id="261" r:id="rId4"/>
    <p:sldId id="262" r:id="rId5"/>
    <p:sldId id="275" r:id="rId6"/>
    <p:sldId id="271" r:id="rId7"/>
    <p:sldId id="305" r:id="rId8"/>
    <p:sldId id="268" r:id="rId9"/>
    <p:sldId id="306" r:id="rId10"/>
    <p:sldId id="307" r:id="rId11"/>
    <p:sldId id="308" r:id="rId12"/>
    <p:sldId id="309" r:id="rId13"/>
    <p:sldId id="288" r:id="rId14"/>
    <p:sldId id="299" r:id="rId15"/>
    <p:sldId id="290" r:id="rId16"/>
    <p:sldId id="289" r:id="rId17"/>
    <p:sldId id="294" r:id="rId18"/>
    <p:sldId id="295" r:id="rId19"/>
    <p:sldId id="296" r:id="rId20"/>
    <p:sldId id="297" r:id="rId21"/>
    <p:sldId id="298" r:id="rId22"/>
    <p:sldId id="311" r:id="rId23"/>
    <p:sldId id="313" r:id="rId24"/>
    <p:sldId id="28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6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5A2771-08BE-487D-9117-3AC98BBE2F4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127A58FD-A328-42EB-8114-571D551B0301}">
      <dgm:prSet phldrT="[Текст]" custT="1"/>
      <dgm:spPr/>
      <dgm:t>
        <a:bodyPr/>
        <a:lstStyle/>
        <a:p>
          <a:r>
            <a:rPr lang="ru-RU" sz="4400" dirty="0" smtClean="0"/>
            <a:t>До чтения</a:t>
          </a:r>
          <a:endParaRPr lang="ru-RU" sz="4400" dirty="0"/>
        </a:p>
      </dgm:t>
    </dgm:pt>
    <dgm:pt modelId="{F7DE06C3-D81B-4346-BEA9-0A8EDBD7AB24}" type="parTrans" cxnId="{EF6FB4B9-049A-4072-9C3F-D4B11005A371}">
      <dgm:prSet/>
      <dgm:spPr/>
      <dgm:t>
        <a:bodyPr/>
        <a:lstStyle/>
        <a:p>
          <a:endParaRPr lang="ru-RU"/>
        </a:p>
      </dgm:t>
    </dgm:pt>
    <dgm:pt modelId="{6056ADE7-AC74-43D4-88D6-FB8EC392E644}" type="sibTrans" cxnId="{EF6FB4B9-049A-4072-9C3F-D4B11005A371}">
      <dgm:prSet/>
      <dgm:spPr/>
      <dgm:t>
        <a:bodyPr/>
        <a:lstStyle/>
        <a:p>
          <a:endParaRPr lang="ru-RU"/>
        </a:p>
      </dgm:t>
    </dgm:pt>
    <dgm:pt modelId="{DB869382-B185-48A9-8A37-8D3BC78D93EE}">
      <dgm:prSet phldrT="[Текст]" custT="1"/>
      <dgm:spPr/>
      <dgm:t>
        <a:bodyPr/>
        <a:lstStyle/>
        <a:p>
          <a:r>
            <a:rPr lang="ru-RU" sz="4400" dirty="0" smtClean="0"/>
            <a:t>Работа с текстом после чтения</a:t>
          </a:r>
          <a:endParaRPr lang="ru-RU" sz="4400" dirty="0"/>
        </a:p>
      </dgm:t>
    </dgm:pt>
    <dgm:pt modelId="{E1F2D755-5ED9-490E-BB7A-791134EA538C}" type="parTrans" cxnId="{5041E98E-6633-486D-8830-803DBAE12547}">
      <dgm:prSet/>
      <dgm:spPr/>
      <dgm:t>
        <a:bodyPr/>
        <a:lstStyle/>
        <a:p>
          <a:endParaRPr lang="ru-RU"/>
        </a:p>
      </dgm:t>
    </dgm:pt>
    <dgm:pt modelId="{ACBC3161-78B7-4EA6-B911-BE007BDEB6EA}" type="sibTrans" cxnId="{5041E98E-6633-486D-8830-803DBAE12547}">
      <dgm:prSet/>
      <dgm:spPr/>
      <dgm:t>
        <a:bodyPr/>
        <a:lstStyle/>
        <a:p>
          <a:endParaRPr lang="ru-RU"/>
        </a:p>
      </dgm:t>
    </dgm:pt>
    <dgm:pt modelId="{E33D9072-BA37-4224-BE52-06B54F018588}">
      <dgm:prSet phldrT="[Текст]" custT="1"/>
      <dgm:spPr/>
      <dgm:t>
        <a:bodyPr/>
        <a:lstStyle/>
        <a:p>
          <a:r>
            <a:rPr lang="ru-RU" sz="4400" dirty="0" smtClean="0"/>
            <a:t>Работа с текстом во время чтения</a:t>
          </a:r>
          <a:endParaRPr lang="ru-RU" sz="4400" dirty="0"/>
        </a:p>
      </dgm:t>
    </dgm:pt>
    <dgm:pt modelId="{0E7C00BF-0A06-4E2F-BF8B-16181E410549}" type="parTrans" cxnId="{D5C4B12C-C794-4541-A630-60B1DACF4996}">
      <dgm:prSet/>
      <dgm:spPr/>
      <dgm:t>
        <a:bodyPr/>
        <a:lstStyle/>
        <a:p>
          <a:endParaRPr lang="ru-RU"/>
        </a:p>
      </dgm:t>
    </dgm:pt>
    <dgm:pt modelId="{73C7734E-353B-4B4C-BFF0-62A9EAA8B870}" type="sibTrans" cxnId="{D5C4B12C-C794-4541-A630-60B1DACF4996}">
      <dgm:prSet/>
      <dgm:spPr/>
      <dgm:t>
        <a:bodyPr/>
        <a:lstStyle/>
        <a:p>
          <a:endParaRPr lang="ru-RU"/>
        </a:p>
      </dgm:t>
    </dgm:pt>
    <dgm:pt modelId="{C90B0E0B-4809-4258-83C8-F88A5E344479}" type="pres">
      <dgm:prSet presAssocID="{1F5A2771-08BE-487D-9117-3AC98BBE2F46}" presName="compositeShape" presStyleCnt="0">
        <dgm:presLayoutVars>
          <dgm:chMax val="7"/>
          <dgm:dir/>
          <dgm:resizeHandles val="exact"/>
        </dgm:presLayoutVars>
      </dgm:prSet>
      <dgm:spPr/>
    </dgm:pt>
    <dgm:pt modelId="{EC64C0F8-4222-4258-B728-7D6D09441A05}" type="pres">
      <dgm:prSet presAssocID="{127A58FD-A328-42EB-8114-571D551B0301}" presName="circ1" presStyleLbl="vennNode1" presStyleIdx="0" presStyleCnt="3" custScaleX="144109"/>
      <dgm:spPr/>
      <dgm:t>
        <a:bodyPr/>
        <a:lstStyle/>
        <a:p>
          <a:endParaRPr lang="ru-RU"/>
        </a:p>
      </dgm:t>
    </dgm:pt>
    <dgm:pt modelId="{FCA5EB66-3A2D-4963-A050-7DF70A7FC69D}" type="pres">
      <dgm:prSet presAssocID="{127A58FD-A328-42EB-8114-571D551B030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483FE-5613-46ED-85D0-740F50F9AEE1}" type="pres">
      <dgm:prSet presAssocID="{DB869382-B185-48A9-8A37-8D3BC78D93EE}" presName="circ2" presStyleLbl="vennNode1" presStyleIdx="1" presStyleCnt="3" custScaleX="152464"/>
      <dgm:spPr/>
      <dgm:t>
        <a:bodyPr/>
        <a:lstStyle/>
        <a:p>
          <a:endParaRPr lang="ru-RU"/>
        </a:p>
      </dgm:t>
    </dgm:pt>
    <dgm:pt modelId="{B494F3CF-C1C5-4E2B-8189-93636C4E2080}" type="pres">
      <dgm:prSet presAssocID="{DB869382-B185-48A9-8A37-8D3BC78D93E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56C99-53E5-496C-93CA-2EB1B778A6AE}" type="pres">
      <dgm:prSet presAssocID="{E33D9072-BA37-4224-BE52-06B54F018588}" presName="circ3" presStyleLbl="vennNode1" presStyleIdx="2" presStyleCnt="3" custScaleX="147193"/>
      <dgm:spPr/>
      <dgm:t>
        <a:bodyPr/>
        <a:lstStyle/>
        <a:p>
          <a:endParaRPr lang="ru-RU"/>
        </a:p>
      </dgm:t>
    </dgm:pt>
    <dgm:pt modelId="{4C40B182-7FBE-4D17-B051-AFCD5039D62B}" type="pres">
      <dgm:prSet presAssocID="{E33D9072-BA37-4224-BE52-06B54F01858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99B7A4-D55D-48F7-A1B2-2B5EC14BACD2}" type="presOf" srcId="{1F5A2771-08BE-487D-9117-3AC98BBE2F46}" destId="{C90B0E0B-4809-4258-83C8-F88A5E344479}" srcOrd="0" destOrd="0" presId="urn:microsoft.com/office/officeart/2005/8/layout/venn1"/>
    <dgm:cxn modelId="{D5C4B12C-C794-4541-A630-60B1DACF4996}" srcId="{1F5A2771-08BE-487D-9117-3AC98BBE2F46}" destId="{E33D9072-BA37-4224-BE52-06B54F018588}" srcOrd="2" destOrd="0" parTransId="{0E7C00BF-0A06-4E2F-BF8B-16181E410549}" sibTransId="{73C7734E-353B-4B4C-BFF0-62A9EAA8B870}"/>
    <dgm:cxn modelId="{88BC74F3-7F27-47A4-BD66-7981B36FC3A9}" type="presOf" srcId="{127A58FD-A328-42EB-8114-571D551B0301}" destId="{EC64C0F8-4222-4258-B728-7D6D09441A05}" srcOrd="0" destOrd="0" presId="urn:microsoft.com/office/officeart/2005/8/layout/venn1"/>
    <dgm:cxn modelId="{E8F78DE3-7512-4BD0-8BE2-11445BC4D51C}" type="presOf" srcId="{DB869382-B185-48A9-8A37-8D3BC78D93EE}" destId="{B494F3CF-C1C5-4E2B-8189-93636C4E2080}" srcOrd="1" destOrd="0" presId="urn:microsoft.com/office/officeart/2005/8/layout/venn1"/>
    <dgm:cxn modelId="{5041E98E-6633-486D-8830-803DBAE12547}" srcId="{1F5A2771-08BE-487D-9117-3AC98BBE2F46}" destId="{DB869382-B185-48A9-8A37-8D3BC78D93EE}" srcOrd="1" destOrd="0" parTransId="{E1F2D755-5ED9-490E-BB7A-791134EA538C}" sibTransId="{ACBC3161-78B7-4EA6-B911-BE007BDEB6EA}"/>
    <dgm:cxn modelId="{EE473828-56AA-4498-8ACF-064E6ADB82D8}" type="presOf" srcId="{E33D9072-BA37-4224-BE52-06B54F018588}" destId="{4C40B182-7FBE-4D17-B051-AFCD5039D62B}" srcOrd="1" destOrd="0" presId="urn:microsoft.com/office/officeart/2005/8/layout/venn1"/>
    <dgm:cxn modelId="{F63953AE-9A32-442E-A091-021F836AD2F9}" type="presOf" srcId="{E33D9072-BA37-4224-BE52-06B54F018588}" destId="{40056C99-53E5-496C-93CA-2EB1B778A6AE}" srcOrd="0" destOrd="0" presId="urn:microsoft.com/office/officeart/2005/8/layout/venn1"/>
    <dgm:cxn modelId="{EF6FB4B9-049A-4072-9C3F-D4B11005A371}" srcId="{1F5A2771-08BE-487D-9117-3AC98BBE2F46}" destId="{127A58FD-A328-42EB-8114-571D551B0301}" srcOrd="0" destOrd="0" parTransId="{F7DE06C3-D81B-4346-BEA9-0A8EDBD7AB24}" sibTransId="{6056ADE7-AC74-43D4-88D6-FB8EC392E644}"/>
    <dgm:cxn modelId="{4A8A60B7-3FFA-44DD-9ECC-127A23F80738}" type="presOf" srcId="{127A58FD-A328-42EB-8114-571D551B0301}" destId="{FCA5EB66-3A2D-4963-A050-7DF70A7FC69D}" srcOrd="1" destOrd="0" presId="urn:microsoft.com/office/officeart/2005/8/layout/venn1"/>
    <dgm:cxn modelId="{BCE344AC-E5D2-482C-A67E-690F537623DA}" type="presOf" srcId="{DB869382-B185-48A9-8A37-8D3BC78D93EE}" destId="{D71483FE-5613-46ED-85D0-740F50F9AEE1}" srcOrd="0" destOrd="0" presId="urn:microsoft.com/office/officeart/2005/8/layout/venn1"/>
    <dgm:cxn modelId="{5E5988D8-219E-4BE8-9622-87EB1DCFACBB}" type="presParOf" srcId="{C90B0E0B-4809-4258-83C8-F88A5E344479}" destId="{EC64C0F8-4222-4258-B728-7D6D09441A05}" srcOrd="0" destOrd="0" presId="urn:microsoft.com/office/officeart/2005/8/layout/venn1"/>
    <dgm:cxn modelId="{1D4A0C1E-84A9-4CE4-B030-2668B71E6A5A}" type="presParOf" srcId="{C90B0E0B-4809-4258-83C8-F88A5E344479}" destId="{FCA5EB66-3A2D-4963-A050-7DF70A7FC69D}" srcOrd="1" destOrd="0" presId="urn:microsoft.com/office/officeart/2005/8/layout/venn1"/>
    <dgm:cxn modelId="{472EB5F4-4C5A-4451-BE90-1179A4C9291F}" type="presParOf" srcId="{C90B0E0B-4809-4258-83C8-F88A5E344479}" destId="{D71483FE-5613-46ED-85D0-740F50F9AEE1}" srcOrd="2" destOrd="0" presId="urn:microsoft.com/office/officeart/2005/8/layout/venn1"/>
    <dgm:cxn modelId="{09B18523-5625-49A1-9D94-C1D129C35ADB}" type="presParOf" srcId="{C90B0E0B-4809-4258-83C8-F88A5E344479}" destId="{B494F3CF-C1C5-4E2B-8189-93636C4E2080}" srcOrd="3" destOrd="0" presId="urn:microsoft.com/office/officeart/2005/8/layout/venn1"/>
    <dgm:cxn modelId="{33345D84-B3D7-48A3-906C-FF180E70F2A7}" type="presParOf" srcId="{C90B0E0B-4809-4258-83C8-F88A5E344479}" destId="{40056C99-53E5-496C-93CA-2EB1B778A6AE}" srcOrd="4" destOrd="0" presId="urn:microsoft.com/office/officeart/2005/8/layout/venn1"/>
    <dgm:cxn modelId="{EE9D9C6C-A1D7-4595-A88A-767E28839DFD}" type="presParOf" srcId="{C90B0E0B-4809-4258-83C8-F88A5E344479}" destId="{4C40B182-7FBE-4D17-B051-AFCD5039D62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B5316-38AD-4474-8D50-47029EF8214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E9BCB-2D1E-4A86-B16D-5882334B8B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395303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Приемы  формирования читательской грамотности в начальной школе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229200"/>
            <a:ext cx="8566720" cy="792088"/>
          </a:xfrm>
        </p:spPr>
        <p:txBody>
          <a:bodyPr>
            <a:noAutofit/>
          </a:bodyPr>
          <a:lstStyle/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МБОУ лицей №4    Авдеева Надежда Михайловна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279" r="12578"/>
          <a:stretch/>
        </p:blipFill>
        <p:spPr>
          <a:xfrm>
            <a:off x="1260211" y="3144894"/>
            <a:ext cx="2187446" cy="2425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2201" b="8001"/>
          <a:stretch/>
        </p:blipFill>
        <p:spPr>
          <a:xfrm>
            <a:off x="4139952" y="3142903"/>
            <a:ext cx="3635896" cy="2372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Задания для 2 класса (на уровне предложения)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smtClean="0"/>
              <a:t>1) Если </a:t>
            </a:r>
            <a:r>
              <a:rPr lang="ru-RU" b="1" dirty="0"/>
              <a:t>отбросить буквы, которых нет в русском алфавите, то получится загадка. Прочитайте загадки и отгадайте.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L O R F S Д Q И W G Н Z h К U O L t C V F Т S R Ё G P Z L Y B W J Е S N C F Ь G S M Z N И Y W P R L C J f O S Y Г Q W P E Z U B L G A R t S E J U T 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Один </a:t>
            </a:r>
            <a:r>
              <a:rPr lang="ru-RU" b="1" dirty="0"/>
              <a:t>костёр  - весь мир согревает. ( Солнце)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85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u="sng" dirty="0"/>
              <a:t>2.Читай предложения наоборот справа налево: </a:t>
            </a:r>
          </a:p>
          <a:p>
            <a:pPr marL="0" indent="0">
              <a:buNone/>
            </a:pPr>
            <a:r>
              <a:rPr lang="ru-RU" dirty="0" err="1"/>
              <a:t>вомодхашырк</a:t>
            </a:r>
            <a:r>
              <a:rPr lang="ru-RU" dirty="0"/>
              <a:t> ан </a:t>
            </a:r>
            <a:r>
              <a:rPr lang="ru-RU" dirty="0" err="1"/>
              <a:t>илсивопикьлусосеикьненот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(Тоненькие сосульки повисли на крышах </a:t>
            </a:r>
            <a:r>
              <a:rPr lang="ru-RU" dirty="0" err="1" smtClean="0"/>
              <a:t>долмов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525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u="sng" dirty="0"/>
              <a:t>3.Прочитай поговорку правильно (сосредоточься на смысле поговорки):    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Дерево живёт друзьями, а человек корнями. </a:t>
            </a:r>
          </a:p>
          <a:p>
            <a:pPr marL="0" indent="0">
              <a:buNone/>
            </a:pPr>
            <a:r>
              <a:rPr lang="ru-RU" dirty="0"/>
              <a:t>Труд портит, а лень - кормит. </a:t>
            </a:r>
          </a:p>
          <a:p>
            <a:pPr marL="0" indent="0">
              <a:buNone/>
            </a:pPr>
            <a:r>
              <a:rPr lang="ru-RU" dirty="0"/>
              <a:t>За одним зайцем погонишься – двух поймаешь.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i="1" u="sng" dirty="0"/>
              <a:t>4.Одна буква изменила смысл всей пословицы, найди ошибку и прочитай правильно. </a:t>
            </a:r>
          </a:p>
          <a:p>
            <a:pPr marL="0" indent="0">
              <a:buNone/>
            </a:pPr>
            <a:r>
              <a:rPr lang="ru-RU" dirty="0"/>
              <a:t>По печи узнают человека. </a:t>
            </a:r>
          </a:p>
          <a:p>
            <a:pPr marL="0" indent="0">
              <a:buNone/>
            </a:pPr>
            <a:r>
              <a:rPr lang="ru-RU" dirty="0"/>
              <a:t>Терпенье и прут всё перетрут.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093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Текст-вертушка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1"/>
            <a:ext cx="8258204" cy="17145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Данная техника помогает развить навык предугадывания текста, сделать процесс чтения более интересным и игровым.</a:t>
            </a:r>
            <a:endParaRPr lang="ru-RU" dirty="0"/>
          </a:p>
        </p:txBody>
      </p:sp>
      <p:pic>
        <p:nvPicPr>
          <p:cNvPr id="4" name="Рисунок 3" descr="C:\Users\User\Desktop\Скорочтение\26.jpg"/>
          <p:cNvPicPr/>
          <p:nvPr/>
        </p:nvPicPr>
        <p:blipFill>
          <a:blip r:embed="rId2"/>
          <a:srcRect l="4000" t="30256" r="3333" b="5641"/>
          <a:stretch>
            <a:fillRect/>
          </a:stretch>
        </p:blipFill>
        <p:spPr bwMode="auto">
          <a:xfrm>
            <a:off x="428597" y="2786058"/>
            <a:ext cx="421484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Скорочтение\26.jpg"/>
          <p:cNvPicPr/>
          <p:nvPr/>
        </p:nvPicPr>
        <p:blipFill>
          <a:blip r:embed="rId2"/>
          <a:srcRect l="4000" t="30256" r="3333" b="5641"/>
          <a:stretch>
            <a:fillRect/>
          </a:stretch>
        </p:blipFill>
        <p:spPr bwMode="auto">
          <a:xfrm rot="5400000">
            <a:off x="5048247" y="3381381"/>
            <a:ext cx="3786214" cy="216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«Торнадо»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6322" name="Picture 2" descr="C:\Users\User\Desktop\Скорочтение\вращение.jpg"/>
          <p:cNvPicPr>
            <a:picLocks noChangeAspect="1" noChangeArrowheads="1"/>
          </p:cNvPicPr>
          <p:nvPr/>
        </p:nvPicPr>
        <p:blipFill>
          <a:blip r:embed="rId2"/>
          <a:srcRect l="5104" t="23506" r="9826" b="11952"/>
          <a:stretch>
            <a:fillRect/>
          </a:stretch>
        </p:blipFill>
        <p:spPr bwMode="auto">
          <a:xfrm>
            <a:off x="642910" y="1285860"/>
            <a:ext cx="3571900" cy="5357850"/>
          </a:xfrm>
          <a:prstGeom prst="rect">
            <a:avLst/>
          </a:prstGeom>
          <a:noFill/>
        </p:spPr>
      </p:pic>
      <p:pic>
        <p:nvPicPr>
          <p:cNvPr id="5" name="Рисунок 4" descr="C:\Users\User\Desktop\Скорочтение\3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43050"/>
            <a:ext cx="400052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«Зашумленные тексты»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C:\Users\User\Desktop\Скорочтение\15.jpg"/>
          <p:cNvPicPr/>
          <p:nvPr/>
        </p:nvPicPr>
        <p:blipFill>
          <a:blip r:embed="rId2" cstate="print"/>
          <a:srcRect t="22562" b="18594"/>
          <a:stretch>
            <a:fillRect/>
          </a:stretch>
        </p:blipFill>
        <p:spPr bwMode="auto">
          <a:xfrm>
            <a:off x="357158" y="1071546"/>
            <a:ext cx="328614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Скорочтение\24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357694"/>
            <a:ext cx="5940425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 l="17277" t="23047" r="31896" b="32552"/>
          <a:stretch>
            <a:fillRect/>
          </a:stretch>
        </p:blipFill>
        <p:spPr bwMode="auto">
          <a:xfrm>
            <a:off x="4000496" y="1071546"/>
            <a:ext cx="4643470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«Заколдованное слово»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первое слово читаем обычно, второе или подчеркнутое справа налево</a:t>
            </a:r>
            <a:br>
              <a:rPr lang="ru-RU" sz="3600" dirty="0" smtClean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7169" name="Picture 1" descr="C:\Users\User\Desktop\Скорочтение\29.jpg"/>
          <p:cNvPicPr>
            <a:picLocks noChangeAspect="1" noChangeArrowheads="1"/>
          </p:cNvPicPr>
          <p:nvPr/>
        </p:nvPicPr>
        <p:blipFill>
          <a:blip r:embed="rId2"/>
          <a:srcRect l="5729" t="29329" r="3416"/>
          <a:stretch>
            <a:fillRect/>
          </a:stretch>
        </p:blipFill>
        <p:spPr bwMode="auto">
          <a:xfrm>
            <a:off x="428596" y="1785926"/>
            <a:ext cx="8358246" cy="4884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«Текст с решёткой»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228601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Тренировка чтения с решеткой продолжается не более 5 минут непрерывно и сменяется чтением без решетки 2-3 минуты. Общее время тренировки не более 10-15 минут</a:t>
            </a:r>
            <a:endParaRPr lang="ru-RU" dirty="0"/>
          </a:p>
        </p:txBody>
      </p:sp>
      <p:pic>
        <p:nvPicPr>
          <p:cNvPr id="4" name="Рисунок 3" descr="C:\Users\User\Desktop\Скорочтение\1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286124"/>
            <a:ext cx="614366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Чтение слитных текстов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7"/>
            <a:ext cx="8572560" cy="2857519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4000" dirty="0" smtClean="0"/>
              <a:t>В роще</a:t>
            </a:r>
          </a:p>
          <a:p>
            <a:pPr algn="just">
              <a:buNone/>
            </a:pPr>
            <a:r>
              <a:rPr lang="ru-RU" dirty="0" smtClean="0"/>
              <a:t> ДЕТИПРИШЛИВРОЩУТАМВЕСЕЛОИШУМНОПЧЕЛАБРАЛАМЁДСЦВЕТКАМУРАВЕЙТАЩИЛТРАВИНКУГОЛУБЬСТРОИЛГНЕЗДОДЛЯГОЛУБЯТЗАЙЧИКБЕЖАЛКРУЧЬЮРУЧЕЙЖУРЧАЛПОКАМНЯМОНРАБОТАЛРУЧЕЙПОИЛЧИСТОЙВОДОЙЛЮДЕЙИЖИВОТНЫХ</a:t>
            </a:r>
            <a:endParaRPr lang="ru-RU" dirty="0"/>
          </a:p>
        </p:txBody>
      </p:sp>
      <p:pic>
        <p:nvPicPr>
          <p:cNvPr id="5122" name="Picture 2" descr="https://you-toy.ru/upload/iblock/4d4/4d451af55291507ab2147e8d37d28b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929066"/>
            <a:ext cx="4015280" cy="2745142"/>
          </a:xfrm>
          <a:prstGeom prst="rect">
            <a:avLst/>
          </a:prstGeom>
          <a:noFill/>
        </p:spPr>
      </p:pic>
      <p:pic>
        <p:nvPicPr>
          <p:cNvPr id="5123" name="Picture 3" descr="C:\Users\User\Desktop\пчел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929066"/>
            <a:ext cx="3880405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«Реставрация текста»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1"/>
            <a:ext cx="9144000" cy="164307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 Данная техника помогает развить навык предугадывания текста, </a:t>
            </a:r>
          </a:p>
          <a:p>
            <a:pPr algn="ctr">
              <a:buNone/>
            </a:pPr>
            <a:r>
              <a:rPr lang="ru-RU" dirty="0" smtClean="0"/>
              <a:t>умения видеть слово целиком</a:t>
            </a:r>
            <a:endParaRPr lang="ru-RU" dirty="0"/>
          </a:p>
        </p:txBody>
      </p:sp>
      <p:pic>
        <p:nvPicPr>
          <p:cNvPr id="53250" name="Picture 2" descr="C:\Users\User\Desktop\Скорочтение\дырки.jpeg"/>
          <p:cNvPicPr>
            <a:picLocks noChangeAspect="1" noChangeArrowheads="1"/>
          </p:cNvPicPr>
          <p:nvPr/>
        </p:nvPicPr>
        <p:blipFill>
          <a:blip r:embed="rId2"/>
          <a:srcRect l="8593" t="29167" r="7812" b="30208"/>
          <a:stretch>
            <a:fillRect/>
          </a:stretch>
        </p:blipFill>
        <p:spPr bwMode="auto">
          <a:xfrm>
            <a:off x="285720" y="2500306"/>
            <a:ext cx="4000528" cy="1714512"/>
          </a:xfrm>
          <a:prstGeom prst="rect">
            <a:avLst/>
          </a:prstGeom>
          <a:noFill/>
        </p:spPr>
      </p:pic>
      <p:pic>
        <p:nvPicPr>
          <p:cNvPr id="53251" name="Picture 3" descr="C:\Users\User\Desktop\Скорочтение\окошки.png"/>
          <p:cNvPicPr>
            <a:picLocks noChangeAspect="1" noChangeArrowheads="1"/>
          </p:cNvPicPr>
          <p:nvPr/>
        </p:nvPicPr>
        <p:blipFill>
          <a:blip r:embed="rId3"/>
          <a:srcRect l="4687" t="24390" r="6250" b="11458"/>
          <a:stretch>
            <a:fillRect/>
          </a:stretch>
        </p:blipFill>
        <p:spPr bwMode="auto">
          <a:xfrm>
            <a:off x="4357686" y="2643182"/>
            <a:ext cx="4572032" cy="3786214"/>
          </a:xfrm>
          <a:prstGeom prst="rect">
            <a:avLst/>
          </a:prstGeom>
          <a:noFill/>
        </p:spPr>
      </p:pic>
      <p:pic>
        <p:nvPicPr>
          <p:cNvPr id="53252" name="Picture 4" descr="C:\Users\User\Desktop\Скорочтение\пробелы.jpg"/>
          <p:cNvPicPr>
            <a:picLocks noChangeAspect="1" noChangeArrowheads="1"/>
          </p:cNvPicPr>
          <p:nvPr/>
        </p:nvPicPr>
        <p:blipFill>
          <a:blip r:embed="rId4"/>
          <a:srcRect l="5366" t="7232" r="8799" b="27063"/>
          <a:stretch>
            <a:fillRect/>
          </a:stretch>
        </p:blipFill>
        <p:spPr bwMode="auto">
          <a:xfrm>
            <a:off x="285720" y="4357694"/>
            <a:ext cx="4000528" cy="2211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1"/>
            <a:ext cx="9144000" cy="34290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/>
              <a:t>Читательская грамотность</a:t>
            </a:r>
            <a:r>
              <a:rPr lang="ru-RU" sz="5400" dirty="0"/>
              <a:t>-основа успешного развития и обучения ребенка. </a:t>
            </a:r>
          </a:p>
        </p:txBody>
      </p:sp>
      <p:pic>
        <p:nvPicPr>
          <p:cNvPr id="3074" name="Picture 2" descr="C:\Users\User\Desktop\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4752"/>
            <a:ext cx="9144000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858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Чтение текстов с перепутанными буквами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4274" name="Picture 2" descr="C:\Users\User\Desktop\Скорочтение\25.jpg"/>
          <p:cNvPicPr>
            <a:picLocks noChangeAspect="1" noChangeArrowheads="1"/>
          </p:cNvPicPr>
          <p:nvPr/>
        </p:nvPicPr>
        <p:blipFill>
          <a:blip r:embed="rId2"/>
          <a:srcRect l="6250" t="43478" r="13281" b="14130"/>
          <a:stretch>
            <a:fillRect/>
          </a:stretch>
        </p:blipFill>
        <p:spPr bwMode="auto">
          <a:xfrm>
            <a:off x="285720" y="1571612"/>
            <a:ext cx="8501122" cy="2786082"/>
          </a:xfrm>
          <a:prstGeom prst="rect">
            <a:avLst/>
          </a:prstGeom>
          <a:noFill/>
        </p:spPr>
      </p:pic>
      <p:pic>
        <p:nvPicPr>
          <p:cNvPr id="54275" name="Picture 3" descr="C:\Users\User\Desktop\ко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4357694"/>
            <a:ext cx="4357718" cy="2500306"/>
          </a:xfrm>
          <a:prstGeom prst="rect">
            <a:avLst/>
          </a:prstGeom>
          <a:noFill/>
        </p:spPr>
      </p:pic>
      <p:pic>
        <p:nvPicPr>
          <p:cNvPr id="54276" name="Picture 4" descr="C:\Users\User\Desktop\1658192393_2-flomaster-club-p-vorobishko-gorkii-risunok-krasivo-2.jpg"/>
          <p:cNvPicPr>
            <a:picLocks noChangeAspect="1" noChangeArrowheads="1"/>
          </p:cNvPicPr>
          <p:nvPr/>
        </p:nvPicPr>
        <p:blipFill>
          <a:blip r:embed="rId4" cstate="print"/>
          <a:srcRect b="16146"/>
          <a:stretch>
            <a:fillRect/>
          </a:stretch>
        </p:blipFill>
        <p:spPr bwMode="auto">
          <a:xfrm>
            <a:off x="285720" y="4357694"/>
            <a:ext cx="3857652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15304" cy="10001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«Зебра»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5298" name="Picture 2" descr="C:\Users\User\Desktop\5fe4b1dfe9120ffc12569c5b6f2328b7.jpg"/>
          <p:cNvPicPr>
            <a:picLocks noChangeAspect="1" noChangeArrowheads="1"/>
          </p:cNvPicPr>
          <p:nvPr/>
        </p:nvPicPr>
        <p:blipFill>
          <a:blip r:embed="rId2"/>
          <a:srcRect t="6071" r="32387" b="5000"/>
          <a:stretch>
            <a:fillRect/>
          </a:stretch>
        </p:blipFill>
        <p:spPr bwMode="auto">
          <a:xfrm>
            <a:off x="214282" y="1071546"/>
            <a:ext cx="3290893" cy="5643602"/>
          </a:xfrm>
          <a:prstGeom prst="rect">
            <a:avLst/>
          </a:prstGeom>
          <a:noFill/>
        </p:spPr>
      </p:pic>
      <p:pic>
        <p:nvPicPr>
          <p:cNvPr id="55299" name="Picture 3" descr="C:\Users\User\Desktop\Скорочтение\зебра.jpg"/>
          <p:cNvPicPr>
            <a:picLocks noChangeAspect="1" noChangeArrowheads="1"/>
          </p:cNvPicPr>
          <p:nvPr/>
        </p:nvPicPr>
        <p:blipFill>
          <a:blip r:embed="rId3"/>
          <a:srcRect t="21570"/>
          <a:stretch>
            <a:fillRect/>
          </a:stretch>
        </p:blipFill>
        <p:spPr bwMode="auto">
          <a:xfrm>
            <a:off x="3643306" y="1071546"/>
            <a:ext cx="5500694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«Текст с картинками»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268760"/>
            <a:ext cx="5472608" cy="815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97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636912"/>
            <a:ext cx="7571184" cy="3489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dirty="0"/>
              <a:t>«Мои ученики будут узнавать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dirty="0" smtClean="0"/>
              <a:t>новое не только </a:t>
            </a:r>
            <a:r>
              <a:rPr lang="ru-RU" sz="4000" dirty="0"/>
              <a:t>от меня; они будут открывать это новое сами</a:t>
            </a:r>
            <a:r>
              <a:rPr lang="ru-RU" sz="4000" dirty="0" smtClean="0"/>
              <a:t>»</a:t>
            </a:r>
          </a:p>
          <a:p>
            <a:pPr marL="0" indent="0">
              <a:buNone/>
            </a:pPr>
            <a:endParaRPr lang="ru-RU" sz="4000" dirty="0"/>
          </a:p>
          <a:p>
            <a:pPr marL="0" indent="0" algn="r">
              <a:buNone/>
            </a:pPr>
            <a:r>
              <a:rPr lang="ru-RU" sz="4000" dirty="0" smtClean="0"/>
              <a:t> </a:t>
            </a:r>
            <a:r>
              <a:rPr lang="ru-RU" sz="4000" dirty="0"/>
              <a:t>(Иоганн Генрих Песталоцци</a:t>
            </a:r>
            <a:r>
              <a:rPr lang="ru-RU" sz="4000" dirty="0" smtClean="0"/>
              <a:t>)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6" b="24935"/>
          <a:stretch/>
        </p:blipFill>
        <p:spPr>
          <a:xfrm>
            <a:off x="1619672" y="180354"/>
            <a:ext cx="2949792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0354"/>
            <a:ext cx="2160240" cy="24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36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4810546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Благодарю </a:t>
            </a:r>
            <a:br>
              <a:rPr lang="ru-RU" sz="4800" dirty="0" smtClean="0"/>
            </a:br>
            <a:r>
              <a:rPr lang="ru-RU" sz="4800" dirty="0" smtClean="0"/>
              <a:t>за </a:t>
            </a:r>
            <a:r>
              <a:rPr lang="ru-RU" sz="4800" dirty="0" smtClean="0"/>
              <a:t>внимание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80" y="3642819"/>
            <a:ext cx="4283968" cy="32129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85720" y="0"/>
            <a:ext cx="857256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формирования читательской грамотности: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мыслительных навыков учащихся, необходимых не только в учебе, но и в дальнейшей жизни (умение принимать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взвешенные решения, работать с информацией,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анализировать различные стороны явлений).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2"/>
          <a:stretch/>
        </p:blipFill>
        <p:spPr>
          <a:xfrm>
            <a:off x="1619672" y="3356992"/>
            <a:ext cx="5436096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357187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научить осознанно, правильно, выразительно читать;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извлекать из текстов интересную и полезную информацию; - самостоятельно выбирать книги для чтения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работать с разными источниками информации (словарями, справочниками, в том числе и на электронных носителях);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высказывать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оценочные суждения о прочитанном произведении;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потребность в чтении (самостоятельном, инициативном).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19458" name="Picture 2" descr="C:\Users\User\Desktop\0IMG_75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746809"/>
            <a:ext cx="4163560" cy="272692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46809"/>
            <a:ext cx="4139952" cy="2726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Внедрение системы работы с текстом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4353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 класс</a:t>
            </a:r>
          </a:p>
          <a:p>
            <a:pPr algn="ctr">
              <a:buNone/>
            </a:pPr>
            <a:r>
              <a:rPr lang="ru-RU" dirty="0" smtClean="0"/>
              <a:t>Обучение детей чтению и пониманию прочитанного текста, его осознанного восприятия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 класс</a:t>
            </a:r>
          </a:p>
          <a:p>
            <a:pPr algn="ctr">
              <a:buNone/>
            </a:pPr>
            <a:r>
              <a:rPr lang="ru-RU" dirty="0" smtClean="0"/>
              <a:t>Обучение детей работе с текстом(пересказ, делить текст на части, составлять план)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3-4 класс</a:t>
            </a:r>
          </a:p>
          <a:p>
            <a:pPr algn="ctr">
              <a:buNone/>
            </a:pPr>
            <a:r>
              <a:rPr lang="ru-RU" dirty="0" smtClean="0"/>
              <a:t>Обучение находить информацию, интерпретировать тексты и </a:t>
            </a:r>
            <a:r>
              <a:rPr lang="ru-RU" dirty="0" err="1" smtClean="0"/>
              <a:t>рефлексировать</a:t>
            </a:r>
            <a:r>
              <a:rPr lang="ru-RU" dirty="0" smtClean="0"/>
              <a:t> их содержание, давать оценку прочитанному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 приемы формирования  читательских 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интересов  на уроках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928670"/>
            <a:ext cx="807249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Этапы читательской деятельности 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младшего школьника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8229600" cy="659735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4400" b="1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Технологии критического мышления</a:t>
            </a:r>
          </a:p>
          <a:p>
            <a:r>
              <a:rPr lang="ru-RU" sz="4400" dirty="0" smtClean="0"/>
              <a:t>Приём «Чтение с остановками»</a:t>
            </a:r>
          </a:p>
          <a:p>
            <a:r>
              <a:rPr lang="ru-RU" sz="4400" dirty="0" smtClean="0"/>
              <a:t>Приём «Уголки»</a:t>
            </a:r>
          </a:p>
          <a:p>
            <a:pPr marL="0" indent="0">
              <a:buNone/>
            </a:pPr>
            <a:endParaRPr lang="ru-RU" sz="4400" dirty="0" smtClean="0"/>
          </a:p>
          <a:p>
            <a:pPr marL="0" indent="0" algn="ctr">
              <a:buNone/>
            </a:pPr>
            <a:r>
              <a:rPr lang="ru-RU" sz="4400" b="1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Технология проблемного </a:t>
            </a:r>
            <a:r>
              <a:rPr lang="ru-RU" sz="4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обучения</a:t>
            </a:r>
          </a:p>
          <a:p>
            <a:r>
              <a:rPr lang="ru-RU" sz="4400" dirty="0"/>
              <a:t>Проблемные ситуации, возникшие с “удивлением</a:t>
            </a:r>
            <a:r>
              <a:rPr lang="ru-RU" sz="4400" dirty="0" smtClean="0"/>
              <a:t>”</a:t>
            </a:r>
          </a:p>
          <a:p>
            <a:r>
              <a:rPr lang="ru-RU" sz="4400" dirty="0"/>
              <a:t>«Узнай книгу</a:t>
            </a:r>
            <a:r>
              <a:rPr lang="ru-RU" sz="4400" dirty="0" smtClean="0"/>
              <a:t>»</a:t>
            </a:r>
          </a:p>
          <a:p>
            <a:r>
              <a:rPr lang="ru-RU" sz="4400" dirty="0"/>
              <a:t>«Реклама книги»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79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6549" y="1755998"/>
            <a:ext cx="4329114" cy="492922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1506" name="Picture 2" descr="C:\Users\User\Downloads\IMG202209121016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597784" y="-62365398"/>
            <a:ext cx="23838034" cy="32790042"/>
          </a:xfrm>
          <a:prstGeom prst="rect">
            <a:avLst/>
          </a:prstGeom>
          <a:noFill/>
        </p:spPr>
      </p:pic>
      <p:pic>
        <p:nvPicPr>
          <p:cNvPr id="5" name="Рисунок 4" descr="C:\Users\User\Downloads\IMG20220912101613.jpg"/>
          <p:cNvPicPr/>
          <p:nvPr/>
        </p:nvPicPr>
        <p:blipFill rotWithShape="1">
          <a:blip r:embed="rId3" cstate="print"/>
          <a:srcRect l="11128" t="27210" r="1736" b="33108"/>
          <a:stretch/>
        </p:blipFill>
        <p:spPr bwMode="auto">
          <a:xfrm>
            <a:off x="4919986" y="4337720"/>
            <a:ext cx="392909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Игровые технологии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dirty="0" smtClean="0"/>
              <a:t>«Мим-театр»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«Горячий стул».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Лото «Перепутанные страницы». </a:t>
            </a:r>
            <a:br>
              <a:rPr lang="ru-RU" dirty="0"/>
            </a:br>
            <a:r>
              <a:rPr lang="ru-RU" dirty="0" smtClean="0"/>
              <a:t>«Да-нет»</a:t>
            </a:r>
            <a:br>
              <a:rPr lang="ru-RU" dirty="0" smtClean="0"/>
            </a:br>
            <a:r>
              <a:rPr lang="ru-RU" dirty="0" smtClean="0"/>
              <a:t>«Путаница», «Древо мудрости».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0674" r="1884" b="-6068"/>
          <a:stretch/>
        </p:blipFill>
        <p:spPr>
          <a:xfrm>
            <a:off x="539552" y="4437112"/>
            <a:ext cx="4052465" cy="297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Задания для 1 класса (на уровне слова)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Найди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прочитай 6 слов, начинающихся с буквы А </a:t>
            </a:r>
            <a:endParaRPr lang="ru-RU" sz="24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АПТЕКАНАНАСТРАКРОБАТЛАСФАЛЬТ</a:t>
            </a:r>
          </a:p>
          <a:p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2)Прочитай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без лишнего слога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тюсалень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леонапард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лягушлика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дязател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Читай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первые слоги. Какие слова получились?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канат  лентяй  дача рисунок сани  ракета  фантазия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 каждой строчке найди 5 слов </a:t>
            </a:r>
          </a:p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ркошкатигрппедкенгурунблраепетухимтоьлбттрговерблюдмнгщ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5.Слово упало и разлетелось на кусочки. Помогите - вновь из букв его сложите: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оядлео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лушкяга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3958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682</TotalTime>
  <Words>623</Words>
  <Application>Microsoft Office PowerPoint</Application>
  <PresentationFormat>Экран (4:3)</PresentationFormat>
  <Paragraphs>82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Wingdings 2</vt:lpstr>
      <vt:lpstr>Тема Office</vt:lpstr>
      <vt:lpstr>Приемы  формирования читательской грамотности в начальной школе</vt:lpstr>
      <vt:lpstr>Презентация PowerPoint</vt:lpstr>
      <vt:lpstr>Презентация PowerPoint</vt:lpstr>
      <vt:lpstr>Презентация PowerPoint</vt:lpstr>
      <vt:lpstr>Внедрение системы работы с текстом</vt:lpstr>
      <vt:lpstr>Презентация PowerPoint</vt:lpstr>
      <vt:lpstr>Презентация PowerPoint</vt:lpstr>
      <vt:lpstr>     Игровые технологии «Мим-театр»  «Горячий стул».  Лото «Перепутанные страницы».  «Да-нет» «Путаница», «Древо мудрости». </vt:lpstr>
      <vt:lpstr>Задания для 1 класса (на уровне слова) </vt:lpstr>
      <vt:lpstr>Задания для 2 класса (на уровне предложения)</vt:lpstr>
      <vt:lpstr>Презентация PowerPoint</vt:lpstr>
      <vt:lpstr>Презентация PowerPoint</vt:lpstr>
      <vt:lpstr>Текст-вертушка </vt:lpstr>
      <vt:lpstr>«Торнадо»</vt:lpstr>
      <vt:lpstr>«Зашумленные тексты»</vt:lpstr>
      <vt:lpstr>«Заколдованное слово» первое слово читаем обычно, второе или подчеркнутое справа налево </vt:lpstr>
      <vt:lpstr>«Текст с решёткой»</vt:lpstr>
      <vt:lpstr>Чтение слитных текстов</vt:lpstr>
      <vt:lpstr>«Реставрация текста»</vt:lpstr>
      <vt:lpstr>Чтение текстов с перепутанными буквами</vt:lpstr>
      <vt:lpstr>«Зебра»</vt:lpstr>
      <vt:lpstr>«Текст с картинками» </vt:lpstr>
      <vt:lpstr>Презентация PowerPoint</vt:lpstr>
      <vt:lpstr>Благодарю  за внимание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83</cp:revision>
  <dcterms:created xsi:type="dcterms:W3CDTF">2022-11-17T16:23:22Z</dcterms:created>
  <dcterms:modified xsi:type="dcterms:W3CDTF">2025-02-16T13:35:13Z</dcterms:modified>
</cp:coreProperties>
</file>