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2" r:id="rId3"/>
    <p:sldId id="257" r:id="rId4"/>
    <p:sldId id="288" r:id="rId5"/>
    <p:sldId id="299" r:id="rId6"/>
    <p:sldId id="289" r:id="rId7"/>
    <p:sldId id="294" r:id="rId8"/>
    <p:sldId id="290" r:id="rId9"/>
    <p:sldId id="261" r:id="rId10"/>
    <p:sldId id="295" r:id="rId11"/>
    <p:sldId id="296" r:id="rId12"/>
    <p:sldId id="297" r:id="rId13"/>
    <p:sldId id="258" r:id="rId14"/>
    <p:sldId id="263" r:id="rId15"/>
    <p:sldId id="278" r:id="rId16"/>
    <p:sldId id="279" r:id="rId17"/>
    <p:sldId id="280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58C-4FFB-B9FD-ACA916FE2B21}"/>
              </c:ext>
            </c:extLst>
          </c:dPt>
          <c:dPt>
            <c:idx val="1"/>
            <c:bubble3D val="0"/>
            <c:spPr>
              <a:solidFill>
                <a:srgbClr val="33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8C-4FFB-B9FD-ACA916FE2B21}"/>
              </c:ext>
            </c:extLst>
          </c:dPt>
          <c:dPt>
            <c:idx val="2"/>
            <c:bubble3D val="0"/>
            <c:spPr>
              <a:solidFill>
                <a:srgbClr val="00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58C-4FFB-B9FD-ACA916FE2B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школьники</c:v>
                </c:pt>
                <c:pt idx="1">
                  <c:v>молодёжь в возрасте от 16 до 30 лет</c:v>
                </c:pt>
                <c:pt idx="2">
                  <c:v>люди старше 30 лет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0.2</c:v>
                </c:pt>
                <c:pt idx="1">
                  <c:v>0.60000000000000053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8C-4FFB-B9FD-ACA916FE2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90419947506568"/>
          <c:y val="0.18923884514435732"/>
          <c:w val="0.38242913385826843"/>
          <c:h val="0.76986193293885719"/>
        </c:manualLayout>
      </c:layout>
      <c:overlay val="0"/>
      <c:txPr>
        <a:bodyPr/>
        <a:lstStyle/>
        <a:p>
          <a:pPr>
            <a:defRPr sz="2400" b="1">
              <a:latin typeface="Liberation Serif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681" y="2144378"/>
            <a:ext cx="7851648" cy="216024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Liberation Serif" pitchFamily="18" charset="0"/>
              </a:rPr>
              <a:t/>
            </a:r>
            <a:br>
              <a:rPr lang="ru-RU" dirty="0">
                <a:latin typeface="Liberation Serif" pitchFamily="18" charset="0"/>
              </a:rPr>
            </a:br>
            <a:r>
              <a:rPr lang="ru-RU" dirty="0">
                <a:latin typeface="Liberation Serif" pitchFamily="18" charset="0"/>
              </a:rPr>
              <a:t/>
            </a:r>
            <a:br>
              <a:rPr lang="ru-RU" dirty="0">
                <a:latin typeface="Liberation Serif" pitchFamily="18" charset="0"/>
              </a:rPr>
            </a:br>
            <a:r>
              <a:rPr lang="ru-RU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Социально-психологическое тестирование  </a:t>
            </a:r>
            <a:br>
              <a:rPr lang="ru-RU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 единой методике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7128792" cy="1080120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Заместитель директора Чупрынина М.В.</a:t>
            </a:r>
            <a:endParaRPr lang="ru-RU" sz="1800" dirty="0">
              <a:latin typeface="Liberation Serif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СПТ\Картинки для слайдов\statistika-med-ucheta-2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60017" y="1600200"/>
            <a:ext cx="6623966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449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8208912" cy="7589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Возраст наркоманов в России по официальной статистике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05562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01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8712968" cy="49266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Последствия употребления современных наркотиков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3" y="980728"/>
            <a:ext cx="4752528" cy="504933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интеллекта, деградация личности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отклонения работы структур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головного мозга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, в том числе необратимые;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изменение сознания, провоцирующее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самоубийство</a:t>
            </a:r>
            <a:r>
              <a:rPr lang="ru-RU" sz="1800" dirty="0">
                <a:solidFill>
                  <a:srgbClr val="FF0000"/>
                </a:solidFill>
                <a:latin typeface="Liberation Serif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или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случайную гибель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возникновение тяжелых хронических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патологий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, часто смертельных (в том числе онкологические заболевания, бесплодие);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заражение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ВИЧ-инфекцией и гепатитом В и С </a:t>
            </a: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от применения нестерильных шприцев и от сексуальных контактов в изменённом состоянии сознания;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latin typeface="Liberation Serif" pitchFamily="18" charset="0"/>
                <a:cs typeface="Times New Roman" panose="02020603050405020304" pitchFamily="18" charset="0"/>
              </a:rPr>
              <a:t>связь с криминальным миром и возможная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насильственная смерть.</a:t>
            </a:r>
          </a:p>
        </p:txBody>
      </p:sp>
      <p:pic>
        <p:nvPicPr>
          <p:cNvPr id="2054" name="Picture 6" descr="I:\СПТ\Картинки для слайдов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17032"/>
            <a:ext cx="3058594" cy="2736304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124744"/>
            <a:ext cx="3024336" cy="25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0193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332656"/>
            <a:ext cx="7200900" cy="72697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такое «факторы риска»?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«Факторы  риска»  –  социально-психологические  условия,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повышающие  угрозу  вовлечения  в  зависимое  поведение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Liberation Serif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).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Подверженность негативному влиянию группы;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Подверженность влиянию асоциальных установок социума;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Склонность к рискованным поступкам;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Склонность к совершению необдуманных поступков;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Трудность переживания жизненных неудач.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 </a:t>
            </a:r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такое «факторы защиты»?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859216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«Факторы  защиты»  –  обстоятельства,  повышающие  социально-психологическую устойчивость к воздействию «факторов риска».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Методика оценивает такие параметры как: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Благополучие взаимоотношений с социальным окружением.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Активность жизненной позиции, социальная активность.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Умение говорить НЕТ сомнительным предложениям.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Психологическую  устойчивость  и  уверенность  в  своих  силах  в трудных жизненных ситуациях.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 проходит тестирование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80920" cy="501317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заполнение анкеты из 130 или 170 утверждений, на все из которых необходимо ответить (для учеников 7-9 классов методика содержит 130 утверждений, для учеников 10-11 классов, а также студентов колледжей и 1-2 курсов высших учебных заведений 170 утверждений);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максимальная продолжительность проведения диагностики составляет 2 астрономических часа;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при проведении тестирования в качестве наблюдателей допускается присутствие родителей учеников.</a:t>
            </a:r>
          </a:p>
          <a:p>
            <a:pPr>
              <a:buFont typeface="Wingdings" pitchFamily="2" charset="2"/>
              <a:buChar char="ü"/>
            </a:pPr>
            <a:endParaRPr lang="ru-RU" dirty="0">
              <a:latin typeface="Liberation Serif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Правила нахождения родителей на тестировании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496855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</a:p>
          <a:p>
            <a:pPr algn="just">
              <a:spcAft>
                <a:spcPts val="1200"/>
              </a:spcAft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200" b="1" spc="-100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быть «незаметными»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: вести себя тихо, не отвлекать учащихся, не задавать им вопросов, не подсказывать;</a:t>
            </a:r>
          </a:p>
          <a:p>
            <a:pPr algn="just">
              <a:spcAft>
                <a:spcPts val="1200"/>
              </a:spcAft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поддерживать обстановку </a:t>
            </a:r>
            <a:r>
              <a:rPr lang="ru-RU" sz="2200" b="1" spc="-100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честности и открытости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: не смотреть на то, как респонденты отвечают на задания теста;</a:t>
            </a:r>
          </a:p>
          <a:p>
            <a:pPr algn="just">
              <a:spcAft>
                <a:spcPts val="1200"/>
              </a:spcAft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рекомендуется </a:t>
            </a:r>
            <a:r>
              <a:rPr lang="ru-RU" sz="2200" b="1" spc="-100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наблюдать со стороны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, ходить по помещению где проходит тестирование является </a:t>
            </a:r>
            <a:r>
              <a:rPr lang="ru-RU" sz="2200" b="1" spc="-100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нежелательным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получит участник социально-психологического тестирования?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8064896" cy="460851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Краткую характеристику актуального уровня развития психологической устойчивости;</a:t>
            </a:r>
          </a:p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Рекомендации в каком направлении можно развивать свою психологическую устойчивость;</a:t>
            </a:r>
          </a:p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Возможность индивидуального обращения к психологу, проводившему тестирование, для получения более подробных результатов.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755576" y="260648"/>
            <a:ext cx="8136904" cy="6264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r>
              <a:rPr lang="ru-RU" b="1" dirty="0">
                <a:latin typeface="Liberation Serif" pitchFamily="18" charset="0"/>
                <a:cs typeface="Times New Roman" pitchFamily="18" charset="0"/>
              </a:rPr>
              <a:t>Тестирование проводится при наличии информированного согласия в письменной форме одного из родителей (законного представителя) обучающихся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Liberation Serif" pitchFamily="18" charset="0"/>
                <a:cs typeface="Times New Roman" pitchFamily="18" charset="0"/>
              </a:rPr>
              <a:t>согласие </a:t>
            </a:r>
            <a:r>
              <a:rPr lang="ru-RU" dirty="0">
                <a:solidFill>
                  <a:srgbClr val="0070C0"/>
                </a:solidFill>
                <a:latin typeface="Liberation Serif" pitchFamily="18" charset="0"/>
                <a:cs typeface="Times New Roman" pitchFamily="18" charset="0"/>
              </a:rPr>
              <a:t>фиксирует разрешение </a:t>
            </a:r>
            <a:r>
              <a:rPr lang="ru-RU" dirty="0">
                <a:latin typeface="Liberation Serif" pitchFamily="18" charset="0"/>
                <a:cs typeface="Times New Roman" pitchFamily="18" charset="0"/>
              </a:rPr>
              <a:t>Вашему ребенку участвовать в тестировании;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Liberation Serif" pitchFamily="18" charset="0"/>
                <a:cs typeface="Times New Roman" pitchFamily="18" charset="0"/>
              </a:rPr>
              <a:t>подтверждает Вашу </a:t>
            </a:r>
            <a:r>
              <a:rPr lang="ru-RU" dirty="0">
                <a:solidFill>
                  <a:srgbClr val="0070C0"/>
                </a:solidFill>
                <a:latin typeface="Liberation Serif" pitchFamily="18" charset="0"/>
                <a:cs typeface="Times New Roman" pitchFamily="18" charset="0"/>
              </a:rPr>
              <a:t>осведомленность о цели</a:t>
            </a:r>
            <a:r>
              <a:rPr lang="ru-RU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Liberation Serif" pitchFamily="18" charset="0"/>
                <a:cs typeface="Times New Roman" pitchFamily="18" charset="0"/>
              </a:rPr>
              <a:t>тестирования, его длительности и возможных результатах.</a:t>
            </a:r>
          </a:p>
        </p:txBody>
      </p:sp>
    </p:spTree>
    <p:extLst>
      <p:ext uri="{BB962C8B-B14F-4D97-AF65-F5344CB8AC3E}">
        <p14:creationId xmlns:p14="http://schemas.microsoft.com/office/powerpoint/2010/main" val="345644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300" dirty="0">
              <a:latin typeface="Liberation Serif" pitchFamily="18" charset="0"/>
            </a:endParaRPr>
          </a:p>
          <a:p>
            <a:pPr lvl="0" algn="just"/>
            <a:r>
              <a:rPr lang="ru-RU" sz="2300" dirty="0">
                <a:latin typeface="Liberation Serif" pitchFamily="18" charset="0"/>
              </a:rPr>
              <a:t>Проведение социально-психологического тестирования организовано и проводится в соответствии с поручением </a:t>
            </a:r>
            <a:r>
              <a:rPr lang="ru-RU" sz="2300" b="1" dirty="0">
                <a:latin typeface="Liberation Serif" pitchFamily="18" charset="0"/>
              </a:rPr>
              <a:t>Государственного антинаркотического комитета </a:t>
            </a:r>
            <a:r>
              <a:rPr lang="ru-RU" sz="2300" dirty="0">
                <a:latin typeface="Liberation Serif" pitchFamily="18" charset="0"/>
              </a:rPr>
              <a:t>(протокол от 11.12.2017г. №35). </a:t>
            </a:r>
          </a:p>
          <a:p>
            <a:pPr lvl="0" algn="just"/>
            <a:endParaRPr lang="ru-RU" sz="2300" dirty="0">
              <a:latin typeface="Liberation Serif" pitchFamily="18" charset="0"/>
            </a:endParaRPr>
          </a:p>
          <a:p>
            <a:pPr lvl="0" algn="just"/>
            <a:r>
              <a:rPr lang="ru-RU" sz="2300" dirty="0">
                <a:latin typeface="Liberation Serif" pitchFamily="18" charset="0"/>
              </a:rPr>
              <a:t>Методика основана на представлении о непрерывности и единовременности совместного психорегулирующего воздействия факторов риска и факторов защиты. </a:t>
            </a:r>
          </a:p>
        </p:txBody>
      </p:sp>
    </p:spTree>
    <p:extLst>
      <p:ext uri="{BB962C8B-B14F-4D97-AF65-F5344CB8AC3E}">
        <p14:creationId xmlns:p14="http://schemas.microsoft.com/office/powerpoint/2010/main" val="285902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100900" cy="4320480"/>
          </a:xfrm>
        </p:spPr>
        <p:txBody>
          <a:bodyPr>
            <a:normAutofit/>
          </a:bodyPr>
          <a:lstStyle/>
          <a:p>
            <a:pPr marL="0" indent="363538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Проходит на 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всей территории Российской Федерации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в период с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20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сентября по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15 октября;</a:t>
            </a:r>
            <a:endParaRPr lang="ru-RU" sz="2400" dirty="0">
              <a:latin typeface="Liberation Serif" pitchFamily="18" charset="0"/>
              <a:cs typeface="Times New Roman" pitchFamily="18" charset="0"/>
            </a:endParaRPr>
          </a:p>
          <a:p>
            <a:pPr marL="0" indent="363538">
              <a:buNone/>
            </a:pP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Участниками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 являются обучающиеся с 7 по 11 класс (с 13 до 18 лет включительно)</a:t>
            </a:r>
            <a:r>
              <a:rPr lang="ru-RU" sz="2400" dirty="0">
                <a:latin typeface="Liberation Serif" pitchFamily="18" charset="0"/>
              </a:rPr>
              <a:t>. </a:t>
            </a:r>
            <a:endParaRPr lang="ru-RU" sz="2400" dirty="0">
              <a:latin typeface="Liberation Serif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400" dirty="0">
                <a:latin typeface="Liberation Serif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Целью тестирования </a:t>
            </a:r>
            <a:r>
              <a:rPr lang="ru-RU" sz="2400" dirty="0">
                <a:latin typeface="Liberation Serif" pitchFamily="18" charset="0"/>
              </a:rPr>
              <a:t>является выявление скрытой и явной </a:t>
            </a:r>
            <a:r>
              <a:rPr lang="ru-RU" sz="2400" dirty="0" err="1">
                <a:latin typeface="Liberation Serif" pitchFamily="18" charset="0"/>
              </a:rPr>
              <a:t>рискогенности</a:t>
            </a:r>
            <a:r>
              <a:rPr lang="ru-RU" sz="2400" dirty="0">
                <a:latin typeface="Liberation Serif" pitchFamily="18" charset="0"/>
              </a:rPr>
              <a:t> социально-психологических условий, формирующих психологическую готовность к </a:t>
            </a:r>
            <a:r>
              <a:rPr lang="ru-RU" sz="2400" dirty="0" err="1">
                <a:latin typeface="Liberation Serif" pitchFamily="18" charset="0"/>
              </a:rPr>
              <a:t>аддиктивному</a:t>
            </a:r>
            <a:r>
              <a:rPr lang="ru-RU" sz="2400" dirty="0">
                <a:latin typeface="Liberation Serif" pitchFamily="18" charset="0"/>
              </a:rPr>
              <a:t> (зависимому) поведению у подростков.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90763"/>
            <a:ext cx="8640960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ea typeface="+mj-ea"/>
                <a:cs typeface="+mj-cs"/>
              </a:rPr>
              <a:t>   </a:t>
            </a:r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ea typeface="+mj-ea"/>
                <a:cs typeface="+mj-cs"/>
              </a:rPr>
              <a:t>Социально-психологическое тестирование по Единой Методике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0648"/>
            <a:ext cx="7200900" cy="79898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Выявляет ли методика СПТ </a:t>
            </a:r>
            <a:b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наркопотребление</a:t>
            </a:r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или наркозависимость?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920880" cy="4623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Liberation Serif" pitchFamily="18" charset="0"/>
              </a:rPr>
              <a:t>Методика  не  может  быть  использована  для формулировки  заключения  о  наркотической  или  иной зависимости.  </a:t>
            </a:r>
          </a:p>
          <a:p>
            <a:pPr marL="0" indent="0">
              <a:buNone/>
            </a:pPr>
            <a:endParaRPr lang="ru-RU" sz="2800" dirty="0">
              <a:solidFill>
                <a:srgbClr val="000000"/>
              </a:solidFill>
              <a:latin typeface="Liberation Serif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Она выявляет социально-психологические предпосылки, которые  в  определенных  обстоятельствах  могут спровоцировать желание попробовать наркотик. </a:t>
            </a:r>
            <a:endParaRPr lang="ru-RU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582" y="260648"/>
            <a:ext cx="7200900" cy="79898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Могут ли по результатам диагностики «поставить ребенка на учет» в соответствующих органах?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920880" cy="46237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Liberation Serif" pitchFamily="18" charset="0"/>
              </a:rPr>
              <a:t>Дизайн и содержание методики созданы таким образом, что результаты тестирования не являются фактическим или юридическим основанием для постановки тестируемого на какой-либо вид учета (внутришкольный, наркологический и т.п. или для постановки какого-либо диагноза).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Liberation Serif" pitchFamily="18" charset="0"/>
              </a:rPr>
              <a:t>В случае желания обучающегося или его родителей результаты тестирования могут лишь мотивировать их самостоятельно обратиться за консультацией к профильным специалистам, а также воспользоваться предложениями по добровольному участию в программах или мероприятиях, направленных на развитие  навыков личностно-доверительного общения, качеств личности, обеспечивающих оптимальную социально-психологическую адаптацию.</a:t>
            </a:r>
            <a:endParaRPr lang="ru-RU" sz="1800" dirty="0">
              <a:solidFill>
                <a:schemeClr val="tx1"/>
              </a:solidFill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3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2656"/>
            <a:ext cx="7200900" cy="943000"/>
          </a:xfrm>
        </p:spPr>
        <p:txBody>
          <a:bodyPr>
            <a:no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Какие результаты тестирования станут известны в образовательной организации?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844824"/>
            <a:ext cx="7200900" cy="3581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1.Так как все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результаты </a:t>
            </a:r>
            <a:r>
              <a:rPr lang="ru-RU" sz="2800" b="1" dirty="0" err="1">
                <a:solidFill>
                  <a:srgbClr val="000000"/>
                </a:solidFill>
                <a:latin typeface="Liberation Serif" pitchFamily="18" charset="0"/>
              </a:rPr>
              <a:t>деперсонифицированы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, получить индивидуальные результаты обучающегося из работников или руководства образовательной организации никто не сможет без нарушения законодательства Российской Федерации.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2.С конфиденциальной информацией о Вашем ребенке имеет право работать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только педагог-психолог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образовательной организации, который имеет соответствующее образование.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3.Обнародоваться и обсуждаться будут только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усредненные (статистические) результаты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и иметь вид статистического отчета по классу или школе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68103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875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Кому могут быть переданы данные о результатах тестирования ребенка?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582" y="1638300"/>
            <a:ext cx="7200900" cy="3581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FF0000"/>
                </a:solidFill>
                <a:latin typeface="Liberation Serif" pitchFamily="18" charset="0"/>
              </a:rPr>
              <a:t>Все результаты тестирования строго конфиденциальны!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Liberation Serif" pitchFamily="18" charset="0"/>
              </a:rPr>
              <a:t>Каждому обучающемуся, принимающему участие в тестировании, присваивается индивидуальный код участника, который делает невозможным персонификацию данных.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Liberation Serif" pitchFamily="18" charset="0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Liberation Serif" pitchFamily="18" charset="0"/>
              </a:rPr>
              <a:t>Таким образом, персональные результаты могут быть доступны только нескольким лицам: самому обучающемуся (в адаптированном виде), родителю или законному представителю, а также специалисту, который организует процесс тестирования  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65253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Какие последствия для семьи будут, если ребенок попадет в группу риска?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Liberation Serif" pitchFamily="18" charset="0"/>
              </a:rPr>
              <a:t>Социально-психологическое тестирование служит точному определению направленности и содержания профилактической работы с обучающимися, что позволяет оказывать обучающимся своевременную адресную психолого-педагогическую помощь.</a:t>
            </a:r>
            <a:endParaRPr lang="ru-RU" dirty="0">
              <a:solidFill>
                <a:srgbClr val="000000"/>
              </a:solidFill>
              <a:latin typeface="Liberation Serif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>
                <a:latin typeface="Liberation Serif" pitchFamily="18" charset="0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Liberation Serif" pitchFamily="18" charset="0"/>
              </a:rPr>
              <a:t> Таким образом, оцениваются не дети, а социально-психологические  условия,  в  которых  они находятся. </a:t>
            </a:r>
          </a:p>
        </p:txBody>
      </p:sp>
    </p:spTree>
    <p:extLst>
      <p:ext uri="{BB962C8B-B14F-4D97-AF65-F5344CB8AC3E}">
        <p14:creationId xmlns:p14="http://schemas.microsoft.com/office/powerpoint/2010/main" val="311866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основании чего делаются выводы в методике СПТ 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«факторов риска»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«факторов защиты».  </a:t>
            </a:r>
          </a:p>
          <a:p>
            <a:pPr marL="0" indent="0" algn="just">
              <a:buNone/>
            </a:pPr>
            <a:endParaRPr lang="ru-RU" sz="2400" dirty="0">
              <a:latin typeface="Liberation Serif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Если  «факторы  риска»  начинают  преобладать  над  «факторами защиты»  –  обучающемуся  необходимо  оказать  психолого-педагогическую  помощь  и  социальную  поддержку  и  предотвратить, таким  образом,  вовлечение  в  негативные  проявления,  в  том  числе наркопотребление.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894</TotalTime>
  <Words>956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  Социально-психологическое тестирование   по единой методике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Могут ли по результатам диагностики «поставить ребенка на учет» в соответствующих органах? </vt:lpstr>
      <vt:lpstr>Какие результаты тестирования станут известны в образовательной организации? </vt:lpstr>
      <vt:lpstr>Кому могут быть переданы данные о результатах тестирования ребенка? </vt:lpstr>
      <vt:lpstr>Какие последствия для семьи будут, если ребенок попадет в группу риска? </vt:lpstr>
      <vt:lpstr>На основании чего делаются выводы в методике СПТ ? </vt:lpstr>
      <vt:lpstr>Презентация PowerPoint</vt:lpstr>
      <vt:lpstr>Возраст наркоманов в России по официальной статистике</vt:lpstr>
      <vt:lpstr>Последствия употребления современных наркотиков</vt:lpstr>
      <vt:lpstr>Что такое «факторы риска»? </vt:lpstr>
      <vt:lpstr> Что такое «факторы защиты»? </vt:lpstr>
      <vt:lpstr>Как проходит тестирование</vt:lpstr>
      <vt:lpstr>Правила нахождения родителей на тестировании</vt:lpstr>
      <vt:lpstr>Что получит участник социально-психологического тестирования?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</dc:title>
  <dc:creator>Специалист</dc:creator>
  <cp:lastModifiedBy>user</cp:lastModifiedBy>
  <cp:revision>51</cp:revision>
  <dcterms:created xsi:type="dcterms:W3CDTF">2019-09-20T06:39:24Z</dcterms:created>
  <dcterms:modified xsi:type="dcterms:W3CDTF">2023-09-28T05:16:03Z</dcterms:modified>
</cp:coreProperties>
</file>